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9" r:id="rId3"/>
    <p:sldId id="257" r:id="rId4"/>
    <p:sldId id="258" r:id="rId5"/>
    <p:sldId id="260" r:id="rId6"/>
    <p:sldId id="261" r:id="rId7"/>
    <p:sldId id="262" r:id="rId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3A"/>
    <a:srgbClr val="00BD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749" autoAdjust="0"/>
  </p:normalViewPr>
  <p:slideViewPr>
    <p:cSldViewPr snapToGrid="0">
      <p:cViewPr>
        <p:scale>
          <a:sx n="66" d="100"/>
          <a:sy n="66" d="100"/>
        </p:scale>
        <p:origin x="1584"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3D69F-DC1D-44F9-9050-FB2EC28F889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S"/>
        </a:p>
      </dgm:t>
    </dgm:pt>
    <dgm:pt modelId="{CC81C644-C73F-4976-B8EB-7324E33FEC14}">
      <dgm:prSet phldrT="[Texto]"/>
      <dgm:spPr>
        <a:solidFill>
          <a:srgbClr val="00323A"/>
        </a:solidFill>
        <a:ln w="31750">
          <a:solidFill>
            <a:srgbClr val="00BD71"/>
          </a:solidFill>
        </a:ln>
      </dgm:spPr>
      <dgm:t>
        <a:bodyPr/>
        <a:lstStyle/>
        <a:p>
          <a:r>
            <a:rPr lang="es-ES" dirty="0">
              <a:latin typeface="Poppins" panose="00000500000000000000" pitchFamily="2" charset="0"/>
              <a:cs typeface="Poppins" panose="00000500000000000000" pitchFamily="2" charset="0"/>
            </a:rPr>
            <a:t>Customización</a:t>
          </a:r>
        </a:p>
      </dgm:t>
    </dgm:pt>
    <dgm:pt modelId="{D6E02DE2-7A74-474D-A396-6553EE5993E7}" type="parTrans" cxnId="{CBE02557-BEBA-4B8B-AE9B-B96D9C00687F}">
      <dgm:prSet/>
      <dgm:spPr/>
      <dgm:t>
        <a:bodyPr/>
        <a:lstStyle/>
        <a:p>
          <a:endParaRPr lang="es-ES"/>
        </a:p>
      </dgm:t>
    </dgm:pt>
    <dgm:pt modelId="{5E88F15A-AF7C-4277-B1FF-B7A9419B6238}" type="sibTrans" cxnId="{CBE02557-BEBA-4B8B-AE9B-B96D9C00687F}">
      <dgm:prSet/>
      <dgm:spPr/>
      <dgm:t>
        <a:bodyPr/>
        <a:lstStyle/>
        <a:p>
          <a:endParaRPr lang="es-ES"/>
        </a:p>
      </dgm:t>
    </dgm:pt>
    <dgm:pt modelId="{9198F6BE-36F1-4D57-9378-A2635A33A1FD}">
      <dgm:prSet phldrT="[Texto]" custT="1"/>
      <dgm:spPr/>
      <dgm:t>
        <a:bodyPr/>
        <a:lstStyle/>
        <a:p>
          <a:r>
            <a:rPr lang="es-ES" sz="1400" dirty="0">
              <a:latin typeface="Poppins" panose="00000500000000000000" pitchFamily="2" charset="0"/>
              <a:cs typeface="Poppins" panose="00000500000000000000" pitchFamily="2" charset="0"/>
            </a:rPr>
            <a:t>Modo Noche, cambiar idioma…</a:t>
          </a:r>
        </a:p>
      </dgm:t>
    </dgm:pt>
    <dgm:pt modelId="{DACCBABB-3473-45CF-8861-D5CB3C6E5239}" type="parTrans" cxnId="{0B0931D6-1BFA-46DD-86DF-6FE01838566A}">
      <dgm:prSet/>
      <dgm:spPr/>
      <dgm:t>
        <a:bodyPr/>
        <a:lstStyle/>
        <a:p>
          <a:endParaRPr lang="es-ES"/>
        </a:p>
      </dgm:t>
    </dgm:pt>
    <dgm:pt modelId="{1B47B25B-1F54-44CB-80FD-E527D173D181}" type="sibTrans" cxnId="{0B0931D6-1BFA-46DD-86DF-6FE01838566A}">
      <dgm:prSet/>
      <dgm:spPr/>
      <dgm:t>
        <a:bodyPr/>
        <a:lstStyle/>
        <a:p>
          <a:endParaRPr lang="es-ES"/>
        </a:p>
      </dgm:t>
    </dgm:pt>
    <dgm:pt modelId="{6153CB69-6C32-428C-8DE6-8D10952A1CF7}">
      <dgm:prSet phldrT="[Texto]"/>
      <dgm:spPr>
        <a:solidFill>
          <a:srgbClr val="00323A"/>
        </a:solidFill>
        <a:ln w="31750">
          <a:solidFill>
            <a:srgbClr val="00BD71"/>
          </a:solidFill>
        </a:ln>
      </dgm:spPr>
      <dgm:t>
        <a:bodyPr/>
        <a:lstStyle/>
        <a:p>
          <a:r>
            <a:rPr lang="es-ES" dirty="0">
              <a:latin typeface="Poppins" panose="00000500000000000000" pitchFamily="2" charset="0"/>
              <a:cs typeface="Poppins" panose="00000500000000000000" pitchFamily="2" charset="0"/>
            </a:rPr>
            <a:t>App Nativa</a:t>
          </a:r>
        </a:p>
      </dgm:t>
    </dgm:pt>
    <dgm:pt modelId="{1404997E-A8EF-48C3-B06B-32ED6BB9D34F}" type="parTrans" cxnId="{187F91A2-8AB4-40A7-A231-DC43E580082A}">
      <dgm:prSet/>
      <dgm:spPr/>
      <dgm:t>
        <a:bodyPr/>
        <a:lstStyle/>
        <a:p>
          <a:endParaRPr lang="es-ES"/>
        </a:p>
      </dgm:t>
    </dgm:pt>
    <dgm:pt modelId="{85936EF9-A286-413E-8625-D5C324DCA9F0}" type="sibTrans" cxnId="{187F91A2-8AB4-40A7-A231-DC43E580082A}">
      <dgm:prSet/>
      <dgm:spPr/>
      <dgm:t>
        <a:bodyPr/>
        <a:lstStyle/>
        <a:p>
          <a:endParaRPr lang="es-ES"/>
        </a:p>
      </dgm:t>
    </dgm:pt>
    <dgm:pt modelId="{0A00D72A-E7F9-4F10-B2CD-EF845AF46F44}">
      <dgm:prSet phldrT="[Texto]" custT="1"/>
      <dgm:spPr/>
      <dgm:t>
        <a:bodyPr/>
        <a:lstStyle/>
        <a:p>
          <a:r>
            <a:rPr lang="es-ES" sz="1400" dirty="0">
              <a:latin typeface="Poppins" panose="00000500000000000000" pitchFamily="2" charset="0"/>
              <a:cs typeface="Poppins" panose="00000500000000000000" pitchFamily="2" charset="0"/>
            </a:rPr>
            <a:t>Disponibilidad para IOS y Android</a:t>
          </a:r>
        </a:p>
      </dgm:t>
    </dgm:pt>
    <dgm:pt modelId="{33DF9B7A-2CA9-44F7-9BAF-FE03D5EAABC4}" type="parTrans" cxnId="{A1C13E22-2D0B-47FE-8D93-0FF89D8DC8F9}">
      <dgm:prSet/>
      <dgm:spPr/>
      <dgm:t>
        <a:bodyPr/>
        <a:lstStyle/>
        <a:p>
          <a:endParaRPr lang="es-ES"/>
        </a:p>
      </dgm:t>
    </dgm:pt>
    <dgm:pt modelId="{038A30B2-1EFF-4B81-9378-C7B36F533222}" type="sibTrans" cxnId="{A1C13E22-2D0B-47FE-8D93-0FF89D8DC8F9}">
      <dgm:prSet/>
      <dgm:spPr/>
      <dgm:t>
        <a:bodyPr/>
        <a:lstStyle/>
        <a:p>
          <a:endParaRPr lang="es-ES"/>
        </a:p>
      </dgm:t>
    </dgm:pt>
    <dgm:pt modelId="{9D7FE4C2-397E-4F80-9248-D06D869F6642}">
      <dgm:prSet phldrT="[Texto]"/>
      <dgm:spPr>
        <a:solidFill>
          <a:srgbClr val="00323A"/>
        </a:solidFill>
        <a:ln w="31750">
          <a:solidFill>
            <a:srgbClr val="00BD71"/>
          </a:solidFill>
        </a:ln>
      </dgm:spPr>
      <dgm:t>
        <a:bodyPr/>
        <a:lstStyle/>
        <a:p>
          <a:r>
            <a:rPr lang="es-ES" dirty="0">
              <a:latin typeface="Poppins" panose="00000500000000000000" pitchFamily="2" charset="0"/>
              <a:cs typeface="Poppins" panose="00000500000000000000" pitchFamily="2" charset="0"/>
            </a:rPr>
            <a:t>Servicio Mail</a:t>
          </a:r>
        </a:p>
      </dgm:t>
    </dgm:pt>
    <dgm:pt modelId="{0FB59BDD-A20A-484F-805C-83BE5B145D2C}" type="sibTrans" cxnId="{58DFBBEE-5800-4E99-B9DB-69089F2B249D}">
      <dgm:prSet/>
      <dgm:spPr/>
      <dgm:t>
        <a:bodyPr/>
        <a:lstStyle/>
        <a:p>
          <a:endParaRPr lang="es-ES"/>
        </a:p>
      </dgm:t>
    </dgm:pt>
    <dgm:pt modelId="{A9F71C90-890A-4209-A6EE-DA8F6CEC84C9}" type="parTrans" cxnId="{58DFBBEE-5800-4E99-B9DB-69089F2B249D}">
      <dgm:prSet/>
      <dgm:spPr/>
      <dgm:t>
        <a:bodyPr/>
        <a:lstStyle/>
        <a:p>
          <a:endParaRPr lang="es-ES"/>
        </a:p>
      </dgm:t>
    </dgm:pt>
    <dgm:pt modelId="{D3964FF6-DFEE-4EAC-B323-01850485F8EA}">
      <dgm:prSet phldrT="[Texto]" custT="1"/>
      <dgm:spPr/>
      <dgm:t>
        <a:bodyPr/>
        <a:lstStyle/>
        <a:p>
          <a:r>
            <a:rPr lang="es-ES" sz="1400" dirty="0">
              <a:latin typeface="Poppins" panose="00000500000000000000" pitchFamily="2" charset="0"/>
              <a:cs typeface="Poppins" panose="00000500000000000000" pitchFamily="2" charset="0"/>
            </a:rPr>
            <a:t>Recibir y crear tickets por el mail</a:t>
          </a:r>
        </a:p>
      </dgm:t>
    </dgm:pt>
    <dgm:pt modelId="{35EFD93C-15B9-4E05-9BEF-C975BC9FEC56}" type="sibTrans" cxnId="{7CEA3426-9A7E-4DB6-801D-FB6E58EB9F21}">
      <dgm:prSet/>
      <dgm:spPr/>
      <dgm:t>
        <a:bodyPr/>
        <a:lstStyle/>
        <a:p>
          <a:endParaRPr lang="es-ES"/>
        </a:p>
      </dgm:t>
    </dgm:pt>
    <dgm:pt modelId="{C354ED9E-8A46-485C-8BEF-9014D445B7D4}" type="parTrans" cxnId="{7CEA3426-9A7E-4DB6-801D-FB6E58EB9F21}">
      <dgm:prSet/>
      <dgm:spPr/>
      <dgm:t>
        <a:bodyPr/>
        <a:lstStyle/>
        <a:p>
          <a:endParaRPr lang="es-ES"/>
        </a:p>
      </dgm:t>
    </dgm:pt>
    <dgm:pt modelId="{CA9BBFDE-D39E-4FD2-9622-2F0C36D9B184}" type="pres">
      <dgm:prSet presAssocID="{7073D69F-DC1D-44F9-9050-FB2EC28F889D}" presName="rootnode" presStyleCnt="0">
        <dgm:presLayoutVars>
          <dgm:chMax/>
          <dgm:chPref/>
          <dgm:dir/>
          <dgm:animLvl val="lvl"/>
        </dgm:presLayoutVars>
      </dgm:prSet>
      <dgm:spPr/>
    </dgm:pt>
    <dgm:pt modelId="{579FE528-6351-4E62-BBFA-F01DEA1CF876}" type="pres">
      <dgm:prSet presAssocID="{CC81C644-C73F-4976-B8EB-7324E33FEC14}" presName="composite" presStyleCnt="0"/>
      <dgm:spPr/>
    </dgm:pt>
    <dgm:pt modelId="{57440842-3696-461D-979A-0125982499FD}" type="pres">
      <dgm:prSet presAssocID="{CC81C644-C73F-4976-B8EB-7324E33FEC14}" presName="bentUpArrow1" presStyleLbl="alignImgPlace1" presStyleIdx="0" presStyleCnt="2"/>
      <dgm:spPr>
        <a:solidFill>
          <a:srgbClr val="00BD71"/>
        </a:solidFill>
        <a:ln>
          <a:solidFill>
            <a:srgbClr val="00BD71"/>
          </a:solidFill>
        </a:ln>
      </dgm:spPr>
    </dgm:pt>
    <dgm:pt modelId="{76232E69-2344-48D5-8C9A-E4AA799FDB0F}" type="pres">
      <dgm:prSet presAssocID="{CC81C644-C73F-4976-B8EB-7324E33FEC14}" presName="ParentText" presStyleLbl="node1" presStyleIdx="0" presStyleCnt="3">
        <dgm:presLayoutVars>
          <dgm:chMax val="1"/>
          <dgm:chPref val="1"/>
          <dgm:bulletEnabled val="1"/>
        </dgm:presLayoutVars>
      </dgm:prSet>
      <dgm:spPr/>
    </dgm:pt>
    <dgm:pt modelId="{2011FC34-5708-4BAD-81A9-4C73BAB170ED}" type="pres">
      <dgm:prSet presAssocID="{CC81C644-C73F-4976-B8EB-7324E33FEC14}" presName="ChildText" presStyleLbl="revTx" presStyleIdx="0" presStyleCnt="3" custScaleX="137550" custLinFactNeighborX="32520" custLinFactNeighborY="889">
        <dgm:presLayoutVars>
          <dgm:chMax val="0"/>
          <dgm:chPref val="0"/>
          <dgm:bulletEnabled val="1"/>
        </dgm:presLayoutVars>
      </dgm:prSet>
      <dgm:spPr/>
    </dgm:pt>
    <dgm:pt modelId="{BB01B1F0-C321-46A2-B578-B9205F8B068E}" type="pres">
      <dgm:prSet presAssocID="{5E88F15A-AF7C-4277-B1FF-B7A9419B6238}" presName="sibTrans" presStyleCnt="0"/>
      <dgm:spPr/>
    </dgm:pt>
    <dgm:pt modelId="{4E36086F-1306-4F0C-8679-ADF070DA3ADA}" type="pres">
      <dgm:prSet presAssocID="{9D7FE4C2-397E-4F80-9248-D06D869F6642}" presName="composite" presStyleCnt="0"/>
      <dgm:spPr/>
    </dgm:pt>
    <dgm:pt modelId="{A5EDE751-A340-4C07-8AF6-B1D5162E1FF8}" type="pres">
      <dgm:prSet presAssocID="{9D7FE4C2-397E-4F80-9248-D06D869F6642}" presName="bentUpArrow1" presStyleLbl="alignImgPlace1" presStyleIdx="1" presStyleCnt="2"/>
      <dgm:spPr>
        <a:solidFill>
          <a:srgbClr val="00BD71"/>
        </a:solidFill>
        <a:ln>
          <a:solidFill>
            <a:srgbClr val="00BD71"/>
          </a:solidFill>
        </a:ln>
      </dgm:spPr>
    </dgm:pt>
    <dgm:pt modelId="{8DAA9091-494E-498C-8E76-B93C9D69219A}" type="pres">
      <dgm:prSet presAssocID="{9D7FE4C2-397E-4F80-9248-D06D869F6642}" presName="ParentText" presStyleLbl="node1" presStyleIdx="1" presStyleCnt="3">
        <dgm:presLayoutVars>
          <dgm:chMax val="1"/>
          <dgm:chPref val="1"/>
          <dgm:bulletEnabled val="1"/>
        </dgm:presLayoutVars>
      </dgm:prSet>
      <dgm:spPr/>
    </dgm:pt>
    <dgm:pt modelId="{EF9A1249-E4E8-4B07-BF1C-A049BC2892E4}" type="pres">
      <dgm:prSet presAssocID="{9D7FE4C2-397E-4F80-9248-D06D869F6642}" presName="ChildText" presStyleLbl="revTx" presStyleIdx="1" presStyleCnt="3">
        <dgm:presLayoutVars>
          <dgm:chMax val="0"/>
          <dgm:chPref val="0"/>
          <dgm:bulletEnabled val="1"/>
        </dgm:presLayoutVars>
      </dgm:prSet>
      <dgm:spPr/>
    </dgm:pt>
    <dgm:pt modelId="{37C83179-A1A5-4C77-A410-6237AE854447}" type="pres">
      <dgm:prSet presAssocID="{0FB59BDD-A20A-484F-805C-83BE5B145D2C}" presName="sibTrans" presStyleCnt="0"/>
      <dgm:spPr/>
    </dgm:pt>
    <dgm:pt modelId="{573DD4CF-361C-441E-B941-AD7B7FD03DB3}" type="pres">
      <dgm:prSet presAssocID="{6153CB69-6C32-428C-8DE6-8D10952A1CF7}" presName="composite" presStyleCnt="0"/>
      <dgm:spPr/>
    </dgm:pt>
    <dgm:pt modelId="{FBEB5744-6627-432E-9FF6-7E51AEA9CAA1}" type="pres">
      <dgm:prSet presAssocID="{6153CB69-6C32-428C-8DE6-8D10952A1CF7}" presName="ParentText" presStyleLbl="node1" presStyleIdx="2" presStyleCnt="3">
        <dgm:presLayoutVars>
          <dgm:chMax val="1"/>
          <dgm:chPref val="1"/>
          <dgm:bulletEnabled val="1"/>
        </dgm:presLayoutVars>
      </dgm:prSet>
      <dgm:spPr/>
    </dgm:pt>
    <dgm:pt modelId="{F809B66D-4E55-4021-BBBD-B57D90EE6EA3}" type="pres">
      <dgm:prSet presAssocID="{6153CB69-6C32-428C-8DE6-8D10952A1CF7}" presName="FinalChildText" presStyleLbl="revTx" presStyleIdx="2" presStyleCnt="3" custScaleX="142335" custLinFactNeighborX="31136">
        <dgm:presLayoutVars>
          <dgm:chMax val="0"/>
          <dgm:chPref val="0"/>
          <dgm:bulletEnabled val="1"/>
        </dgm:presLayoutVars>
      </dgm:prSet>
      <dgm:spPr/>
    </dgm:pt>
  </dgm:ptLst>
  <dgm:cxnLst>
    <dgm:cxn modelId="{3BF6A408-0439-41B3-9DF2-EA1CB1FC33E7}" type="presOf" srcId="{D3964FF6-DFEE-4EAC-B323-01850485F8EA}" destId="{EF9A1249-E4E8-4B07-BF1C-A049BC2892E4}" srcOrd="0" destOrd="0" presId="urn:microsoft.com/office/officeart/2005/8/layout/StepDownProcess"/>
    <dgm:cxn modelId="{15F9051D-D1A2-48D4-9F46-A9CF01BD1639}" type="presOf" srcId="{0A00D72A-E7F9-4F10-B2CD-EF845AF46F44}" destId="{F809B66D-4E55-4021-BBBD-B57D90EE6EA3}" srcOrd="0" destOrd="0" presId="urn:microsoft.com/office/officeart/2005/8/layout/StepDownProcess"/>
    <dgm:cxn modelId="{A1C13E22-2D0B-47FE-8D93-0FF89D8DC8F9}" srcId="{6153CB69-6C32-428C-8DE6-8D10952A1CF7}" destId="{0A00D72A-E7F9-4F10-B2CD-EF845AF46F44}" srcOrd="0" destOrd="0" parTransId="{33DF9B7A-2CA9-44F7-9BAF-FE03D5EAABC4}" sibTransId="{038A30B2-1EFF-4B81-9378-C7B36F533222}"/>
    <dgm:cxn modelId="{7CEA3426-9A7E-4DB6-801D-FB6E58EB9F21}" srcId="{9D7FE4C2-397E-4F80-9248-D06D869F6642}" destId="{D3964FF6-DFEE-4EAC-B323-01850485F8EA}" srcOrd="0" destOrd="0" parTransId="{C354ED9E-8A46-485C-8BEF-9014D445B7D4}" sibTransId="{35EFD93C-15B9-4E05-9BEF-C975BC9FEC56}"/>
    <dgm:cxn modelId="{D160D06E-761B-4BA0-9459-807D6768E8ED}" type="presOf" srcId="{9D7FE4C2-397E-4F80-9248-D06D869F6642}" destId="{8DAA9091-494E-498C-8E76-B93C9D69219A}" srcOrd="0" destOrd="0" presId="urn:microsoft.com/office/officeart/2005/8/layout/StepDownProcess"/>
    <dgm:cxn modelId="{CBE02557-BEBA-4B8B-AE9B-B96D9C00687F}" srcId="{7073D69F-DC1D-44F9-9050-FB2EC28F889D}" destId="{CC81C644-C73F-4976-B8EB-7324E33FEC14}" srcOrd="0" destOrd="0" parTransId="{D6E02DE2-7A74-474D-A396-6553EE5993E7}" sibTransId="{5E88F15A-AF7C-4277-B1FF-B7A9419B6238}"/>
    <dgm:cxn modelId="{C6E91C79-236F-416D-87C6-A3AD0D73C33D}" type="presOf" srcId="{CC81C644-C73F-4976-B8EB-7324E33FEC14}" destId="{76232E69-2344-48D5-8C9A-E4AA799FDB0F}" srcOrd="0" destOrd="0" presId="urn:microsoft.com/office/officeart/2005/8/layout/StepDownProcess"/>
    <dgm:cxn modelId="{E6C6DC86-5568-4771-9F7D-51FF984D68E1}" type="presOf" srcId="{9198F6BE-36F1-4D57-9378-A2635A33A1FD}" destId="{2011FC34-5708-4BAD-81A9-4C73BAB170ED}" srcOrd="0" destOrd="0" presId="urn:microsoft.com/office/officeart/2005/8/layout/StepDownProcess"/>
    <dgm:cxn modelId="{187F91A2-8AB4-40A7-A231-DC43E580082A}" srcId="{7073D69F-DC1D-44F9-9050-FB2EC28F889D}" destId="{6153CB69-6C32-428C-8DE6-8D10952A1CF7}" srcOrd="2" destOrd="0" parTransId="{1404997E-A8EF-48C3-B06B-32ED6BB9D34F}" sibTransId="{85936EF9-A286-413E-8625-D5C324DCA9F0}"/>
    <dgm:cxn modelId="{95125FB6-C241-4E7B-A21F-2CBD9A25281E}" type="presOf" srcId="{6153CB69-6C32-428C-8DE6-8D10952A1CF7}" destId="{FBEB5744-6627-432E-9FF6-7E51AEA9CAA1}" srcOrd="0" destOrd="0" presId="urn:microsoft.com/office/officeart/2005/8/layout/StepDownProcess"/>
    <dgm:cxn modelId="{0B0931D6-1BFA-46DD-86DF-6FE01838566A}" srcId="{CC81C644-C73F-4976-B8EB-7324E33FEC14}" destId="{9198F6BE-36F1-4D57-9378-A2635A33A1FD}" srcOrd="0" destOrd="0" parTransId="{DACCBABB-3473-45CF-8861-D5CB3C6E5239}" sibTransId="{1B47B25B-1F54-44CB-80FD-E527D173D181}"/>
    <dgm:cxn modelId="{089D81EB-A76A-430E-B494-E1C6D7CA5FCC}" type="presOf" srcId="{7073D69F-DC1D-44F9-9050-FB2EC28F889D}" destId="{CA9BBFDE-D39E-4FD2-9622-2F0C36D9B184}" srcOrd="0" destOrd="0" presId="urn:microsoft.com/office/officeart/2005/8/layout/StepDownProcess"/>
    <dgm:cxn modelId="{58DFBBEE-5800-4E99-B9DB-69089F2B249D}" srcId="{7073D69F-DC1D-44F9-9050-FB2EC28F889D}" destId="{9D7FE4C2-397E-4F80-9248-D06D869F6642}" srcOrd="1" destOrd="0" parTransId="{A9F71C90-890A-4209-A6EE-DA8F6CEC84C9}" sibTransId="{0FB59BDD-A20A-484F-805C-83BE5B145D2C}"/>
    <dgm:cxn modelId="{11688E99-43DD-4D70-8FF3-0AFFE4425161}" type="presParOf" srcId="{CA9BBFDE-D39E-4FD2-9622-2F0C36D9B184}" destId="{579FE528-6351-4E62-BBFA-F01DEA1CF876}" srcOrd="0" destOrd="0" presId="urn:microsoft.com/office/officeart/2005/8/layout/StepDownProcess"/>
    <dgm:cxn modelId="{AD11591C-4F3F-483C-B1F7-3E65612197A2}" type="presParOf" srcId="{579FE528-6351-4E62-BBFA-F01DEA1CF876}" destId="{57440842-3696-461D-979A-0125982499FD}" srcOrd="0" destOrd="0" presId="urn:microsoft.com/office/officeart/2005/8/layout/StepDownProcess"/>
    <dgm:cxn modelId="{5B577E7A-B8C9-46A5-B857-32BC1B38AC9A}" type="presParOf" srcId="{579FE528-6351-4E62-BBFA-F01DEA1CF876}" destId="{76232E69-2344-48D5-8C9A-E4AA799FDB0F}" srcOrd="1" destOrd="0" presId="urn:microsoft.com/office/officeart/2005/8/layout/StepDownProcess"/>
    <dgm:cxn modelId="{A5530B43-2C28-4242-B34D-ADA4E54189F5}" type="presParOf" srcId="{579FE528-6351-4E62-BBFA-F01DEA1CF876}" destId="{2011FC34-5708-4BAD-81A9-4C73BAB170ED}" srcOrd="2" destOrd="0" presId="urn:microsoft.com/office/officeart/2005/8/layout/StepDownProcess"/>
    <dgm:cxn modelId="{0094475B-5080-487A-8E95-F8FE04D0A3B6}" type="presParOf" srcId="{CA9BBFDE-D39E-4FD2-9622-2F0C36D9B184}" destId="{BB01B1F0-C321-46A2-B578-B9205F8B068E}" srcOrd="1" destOrd="0" presId="urn:microsoft.com/office/officeart/2005/8/layout/StepDownProcess"/>
    <dgm:cxn modelId="{23AF3BEB-CB1B-41B1-9153-E89F14622C6B}" type="presParOf" srcId="{CA9BBFDE-D39E-4FD2-9622-2F0C36D9B184}" destId="{4E36086F-1306-4F0C-8679-ADF070DA3ADA}" srcOrd="2" destOrd="0" presId="urn:microsoft.com/office/officeart/2005/8/layout/StepDownProcess"/>
    <dgm:cxn modelId="{000963FB-869A-47BD-8BE3-C21BF4FCC9CC}" type="presParOf" srcId="{4E36086F-1306-4F0C-8679-ADF070DA3ADA}" destId="{A5EDE751-A340-4C07-8AF6-B1D5162E1FF8}" srcOrd="0" destOrd="0" presId="urn:microsoft.com/office/officeart/2005/8/layout/StepDownProcess"/>
    <dgm:cxn modelId="{72BC2EE5-BECC-4206-8A5D-AA42B66DA442}" type="presParOf" srcId="{4E36086F-1306-4F0C-8679-ADF070DA3ADA}" destId="{8DAA9091-494E-498C-8E76-B93C9D69219A}" srcOrd="1" destOrd="0" presId="urn:microsoft.com/office/officeart/2005/8/layout/StepDownProcess"/>
    <dgm:cxn modelId="{FC6011A3-C1ED-497B-AECB-727FFA58C30B}" type="presParOf" srcId="{4E36086F-1306-4F0C-8679-ADF070DA3ADA}" destId="{EF9A1249-E4E8-4B07-BF1C-A049BC2892E4}" srcOrd="2" destOrd="0" presId="urn:microsoft.com/office/officeart/2005/8/layout/StepDownProcess"/>
    <dgm:cxn modelId="{C9432866-B862-44C6-A187-CA0315A49270}" type="presParOf" srcId="{CA9BBFDE-D39E-4FD2-9622-2F0C36D9B184}" destId="{37C83179-A1A5-4C77-A410-6237AE854447}" srcOrd="3" destOrd="0" presId="urn:microsoft.com/office/officeart/2005/8/layout/StepDownProcess"/>
    <dgm:cxn modelId="{2BA85918-F4FF-4632-ACBA-10EA70C66F6D}" type="presParOf" srcId="{CA9BBFDE-D39E-4FD2-9622-2F0C36D9B184}" destId="{573DD4CF-361C-441E-B941-AD7B7FD03DB3}" srcOrd="4" destOrd="0" presId="urn:microsoft.com/office/officeart/2005/8/layout/StepDownProcess"/>
    <dgm:cxn modelId="{8AB0FF18-1DB1-418C-89E7-EA73B18D1315}" type="presParOf" srcId="{573DD4CF-361C-441E-B941-AD7B7FD03DB3}" destId="{FBEB5744-6627-432E-9FF6-7E51AEA9CAA1}" srcOrd="0" destOrd="0" presId="urn:microsoft.com/office/officeart/2005/8/layout/StepDownProcess"/>
    <dgm:cxn modelId="{53A559C0-38BC-4F8B-A07F-CD8B76691582}" type="presParOf" srcId="{573DD4CF-361C-441E-B941-AD7B7FD03DB3}" destId="{F809B66D-4E55-4021-BBBD-B57D90EE6EA3}"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40842-3696-461D-979A-0125982499FD}">
      <dsp:nvSpPr>
        <dsp:cNvPr id="0" name=""/>
        <dsp:cNvSpPr/>
      </dsp:nvSpPr>
      <dsp:spPr>
        <a:xfrm rot="5400000">
          <a:off x="607895" y="1271326"/>
          <a:ext cx="1124378" cy="1280065"/>
        </a:xfrm>
        <a:prstGeom prst="bentUpArrow">
          <a:avLst>
            <a:gd name="adj1" fmla="val 32840"/>
            <a:gd name="adj2" fmla="val 25000"/>
            <a:gd name="adj3" fmla="val 35780"/>
          </a:avLst>
        </a:prstGeom>
        <a:solidFill>
          <a:srgbClr val="00BD71"/>
        </a:solidFill>
        <a:ln w="12700" cap="flat" cmpd="sng" algn="ctr">
          <a:solidFill>
            <a:srgbClr val="00BD71"/>
          </a:solidFill>
          <a:prstDash val="solid"/>
          <a:miter lim="800000"/>
        </a:ln>
        <a:effectLst/>
      </dsp:spPr>
      <dsp:style>
        <a:lnRef idx="2">
          <a:scrgbClr r="0" g="0" b="0"/>
        </a:lnRef>
        <a:fillRef idx="1">
          <a:scrgbClr r="0" g="0" b="0"/>
        </a:fillRef>
        <a:effectRef idx="0">
          <a:scrgbClr r="0" g="0" b="0"/>
        </a:effectRef>
        <a:fontRef idx="minor"/>
      </dsp:style>
    </dsp:sp>
    <dsp:sp modelId="{76232E69-2344-48D5-8C9A-E4AA799FDB0F}">
      <dsp:nvSpPr>
        <dsp:cNvPr id="0" name=""/>
        <dsp:cNvSpPr/>
      </dsp:nvSpPr>
      <dsp:spPr>
        <a:xfrm>
          <a:off x="310003" y="24930"/>
          <a:ext cx="1892792" cy="1324893"/>
        </a:xfrm>
        <a:prstGeom prst="roundRect">
          <a:avLst>
            <a:gd name="adj" fmla="val 16670"/>
          </a:avLst>
        </a:prstGeom>
        <a:solidFill>
          <a:srgbClr val="00323A"/>
        </a:solidFill>
        <a:ln w="31750" cap="flat" cmpd="sng" algn="ctr">
          <a:solidFill>
            <a:srgbClr val="00BD7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Poppins" panose="00000500000000000000" pitchFamily="2" charset="0"/>
              <a:cs typeface="Poppins" panose="00000500000000000000" pitchFamily="2" charset="0"/>
            </a:rPr>
            <a:t>Customización</a:t>
          </a:r>
        </a:p>
      </dsp:txBody>
      <dsp:txXfrm>
        <a:off x="374691" y="89618"/>
        <a:ext cx="1763416" cy="1195517"/>
      </dsp:txXfrm>
    </dsp:sp>
    <dsp:sp modelId="{2011FC34-5708-4BAD-81A9-4C73BAB170ED}">
      <dsp:nvSpPr>
        <dsp:cNvPr id="0" name=""/>
        <dsp:cNvSpPr/>
      </dsp:nvSpPr>
      <dsp:spPr>
        <a:xfrm>
          <a:off x="2392014" y="160808"/>
          <a:ext cx="1893563" cy="1070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s-ES" sz="1400" kern="1200" dirty="0">
              <a:latin typeface="Poppins" panose="00000500000000000000" pitchFamily="2" charset="0"/>
              <a:cs typeface="Poppins" panose="00000500000000000000" pitchFamily="2" charset="0"/>
            </a:rPr>
            <a:t>Modo Noche, cambiar idioma…</a:t>
          </a:r>
        </a:p>
      </dsp:txBody>
      <dsp:txXfrm>
        <a:off x="2392014" y="160808"/>
        <a:ext cx="1893563" cy="1070837"/>
      </dsp:txXfrm>
    </dsp:sp>
    <dsp:sp modelId="{A5EDE751-A340-4C07-8AF6-B1D5162E1FF8}">
      <dsp:nvSpPr>
        <dsp:cNvPr id="0" name=""/>
        <dsp:cNvSpPr/>
      </dsp:nvSpPr>
      <dsp:spPr>
        <a:xfrm rot="5400000">
          <a:off x="2301284" y="2759619"/>
          <a:ext cx="1124378" cy="1280065"/>
        </a:xfrm>
        <a:prstGeom prst="bentUpArrow">
          <a:avLst>
            <a:gd name="adj1" fmla="val 32840"/>
            <a:gd name="adj2" fmla="val 25000"/>
            <a:gd name="adj3" fmla="val 35780"/>
          </a:avLst>
        </a:prstGeom>
        <a:solidFill>
          <a:srgbClr val="00BD71"/>
        </a:solidFill>
        <a:ln w="12700" cap="flat" cmpd="sng" algn="ctr">
          <a:solidFill>
            <a:srgbClr val="00BD71"/>
          </a:solidFill>
          <a:prstDash val="solid"/>
          <a:miter lim="800000"/>
        </a:ln>
        <a:effectLst/>
      </dsp:spPr>
      <dsp:style>
        <a:lnRef idx="2">
          <a:scrgbClr r="0" g="0" b="0"/>
        </a:lnRef>
        <a:fillRef idx="1">
          <a:scrgbClr r="0" g="0" b="0"/>
        </a:fillRef>
        <a:effectRef idx="0">
          <a:scrgbClr r="0" g="0" b="0"/>
        </a:effectRef>
        <a:fontRef idx="minor"/>
      </dsp:style>
    </dsp:sp>
    <dsp:sp modelId="{8DAA9091-494E-498C-8E76-B93C9D69219A}">
      <dsp:nvSpPr>
        <dsp:cNvPr id="0" name=""/>
        <dsp:cNvSpPr/>
      </dsp:nvSpPr>
      <dsp:spPr>
        <a:xfrm>
          <a:off x="2003392" y="1513222"/>
          <a:ext cx="1892792" cy="1324893"/>
        </a:xfrm>
        <a:prstGeom prst="roundRect">
          <a:avLst>
            <a:gd name="adj" fmla="val 16670"/>
          </a:avLst>
        </a:prstGeom>
        <a:solidFill>
          <a:srgbClr val="00323A"/>
        </a:solidFill>
        <a:ln w="31750" cap="flat" cmpd="sng" algn="ctr">
          <a:solidFill>
            <a:srgbClr val="00BD7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Poppins" panose="00000500000000000000" pitchFamily="2" charset="0"/>
              <a:cs typeface="Poppins" panose="00000500000000000000" pitchFamily="2" charset="0"/>
            </a:rPr>
            <a:t>Servicio Mail</a:t>
          </a:r>
        </a:p>
      </dsp:txBody>
      <dsp:txXfrm>
        <a:off x="2068080" y="1577910"/>
        <a:ext cx="1763416" cy="1195517"/>
      </dsp:txXfrm>
    </dsp:sp>
    <dsp:sp modelId="{EF9A1249-E4E8-4B07-BF1C-A049BC2892E4}">
      <dsp:nvSpPr>
        <dsp:cNvPr id="0" name=""/>
        <dsp:cNvSpPr/>
      </dsp:nvSpPr>
      <dsp:spPr>
        <a:xfrm>
          <a:off x="3896184" y="1639581"/>
          <a:ext cx="1376636" cy="1070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s-ES" sz="1400" kern="1200" dirty="0">
              <a:latin typeface="Poppins" panose="00000500000000000000" pitchFamily="2" charset="0"/>
              <a:cs typeface="Poppins" panose="00000500000000000000" pitchFamily="2" charset="0"/>
            </a:rPr>
            <a:t>Recibir y crear tickets por el mail</a:t>
          </a:r>
        </a:p>
      </dsp:txBody>
      <dsp:txXfrm>
        <a:off x="3896184" y="1639581"/>
        <a:ext cx="1376636" cy="1070837"/>
      </dsp:txXfrm>
    </dsp:sp>
    <dsp:sp modelId="{FBEB5744-6627-432E-9FF6-7E51AEA9CAA1}">
      <dsp:nvSpPr>
        <dsp:cNvPr id="0" name=""/>
        <dsp:cNvSpPr/>
      </dsp:nvSpPr>
      <dsp:spPr>
        <a:xfrm>
          <a:off x="3696780" y="3001514"/>
          <a:ext cx="1892792" cy="1324893"/>
        </a:xfrm>
        <a:prstGeom prst="roundRect">
          <a:avLst>
            <a:gd name="adj" fmla="val 16670"/>
          </a:avLst>
        </a:prstGeom>
        <a:solidFill>
          <a:srgbClr val="00323A"/>
        </a:solidFill>
        <a:ln w="31750" cap="flat" cmpd="sng" algn="ctr">
          <a:solidFill>
            <a:srgbClr val="00BD7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Poppins" panose="00000500000000000000" pitchFamily="2" charset="0"/>
              <a:cs typeface="Poppins" panose="00000500000000000000" pitchFamily="2" charset="0"/>
            </a:rPr>
            <a:t>App Nativa</a:t>
          </a:r>
        </a:p>
      </dsp:txBody>
      <dsp:txXfrm>
        <a:off x="3761468" y="3066202"/>
        <a:ext cx="1763416" cy="1195517"/>
      </dsp:txXfrm>
    </dsp:sp>
    <dsp:sp modelId="{F809B66D-4E55-4021-BBBD-B57D90EE6EA3}">
      <dsp:nvSpPr>
        <dsp:cNvPr id="0" name=""/>
        <dsp:cNvSpPr/>
      </dsp:nvSpPr>
      <dsp:spPr>
        <a:xfrm>
          <a:off x="5608177" y="3127873"/>
          <a:ext cx="1959435" cy="1070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s-ES" sz="1400" kern="1200" dirty="0">
              <a:latin typeface="Poppins" panose="00000500000000000000" pitchFamily="2" charset="0"/>
              <a:cs typeface="Poppins" panose="00000500000000000000" pitchFamily="2" charset="0"/>
            </a:rPr>
            <a:t>Disponibilidad para IOS y Android</a:t>
          </a:r>
        </a:p>
      </dsp:txBody>
      <dsp:txXfrm>
        <a:off x="5608177" y="3127873"/>
        <a:ext cx="1959435" cy="107083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BBCDE-7E01-4C14-923C-640ABA9812AD}" type="datetimeFigureOut">
              <a:rPr lang="es-ES" smtClean="0"/>
              <a:t>01/05/25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D9ACD-192E-41DD-907C-90D60BCDDDF5}" type="slidenum">
              <a:rPr lang="es-ES" smtClean="0"/>
              <a:t>‹Nº›</a:t>
            </a:fld>
            <a:endParaRPr lang="es-ES"/>
          </a:p>
        </p:txBody>
      </p:sp>
    </p:spTree>
    <p:extLst>
      <p:ext uri="{BB962C8B-B14F-4D97-AF65-F5344CB8AC3E}">
        <p14:creationId xmlns:p14="http://schemas.microsoft.com/office/powerpoint/2010/main" val="700935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Soy Eloy Lozano y este es mi Proyecto Final de Curso -&gt; Deskify una aplicación web </a:t>
            </a:r>
            <a:r>
              <a:rPr lang="es-ES" dirty="0" err="1"/>
              <a:t>HelpDesk</a:t>
            </a:r>
            <a:endParaRPr lang="es-ES" dirty="0"/>
          </a:p>
        </p:txBody>
      </p:sp>
      <p:sp>
        <p:nvSpPr>
          <p:cNvPr id="4" name="Marcador de número de diapositiva 3"/>
          <p:cNvSpPr>
            <a:spLocks noGrp="1"/>
          </p:cNvSpPr>
          <p:nvPr>
            <p:ph type="sldNum" sz="quarter" idx="5"/>
          </p:nvPr>
        </p:nvSpPr>
        <p:spPr/>
        <p:txBody>
          <a:bodyPr/>
          <a:lstStyle/>
          <a:p>
            <a:fld id="{688D9ACD-192E-41DD-907C-90D60BCDDDF5}" type="slidenum">
              <a:rPr lang="es-ES" smtClean="0"/>
              <a:t>1</a:t>
            </a:fld>
            <a:endParaRPr lang="es-ES"/>
          </a:p>
        </p:txBody>
      </p:sp>
    </p:spTree>
    <p:extLst>
      <p:ext uri="{BB962C8B-B14F-4D97-AF65-F5344CB8AC3E}">
        <p14:creationId xmlns:p14="http://schemas.microsoft.com/office/powerpoint/2010/main" val="3696582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None/>
            </a:pPr>
            <a:r>
              <a:rPr lang="es-ES" dirty="0"/>
              <a:t>Decidí crear esta aplicación precisamente por mi experiencia en este tipo de aplicaciones como técnico de soporte.</a:t>
            </a:r>
          </a:p>
          <a:p>
            <a:pPr>
              <a:buNone/>
            </a:pPr>
            <a:r>
              <a:rPr lang="es-ES" dirty="0"/>
              <a:t>A menudo tenía que enfrentarme a los siguientes desafíos en mi día a día:</a:t>
            </a:r>
          </a:p>
          <a:p>
            <a:pPr>
              <a:buNone/>
            </a:pPr>
            <a:endParaRPr lang="es-ES" dirty="0"/>
          </a:p>
          <a:p>
            <a:pPr>
              <a:buNone/>
            </a:pPr>
            <a:r>
              <a:rPr lang="es-ES" dirty="0"/>
              <a:t>1) Complejidad y curva de aprendizaje pronunciada: los primeros días, e incluso semanas, debes dedicar un tiempo a formarte en este tipo de aplicaciones, debido a su gran complejidad, lo que aumenta la carga de trabajo para nosotros mismos y para nuestros compañeros, que deben resolvernos las dudas. Con Deskify se acabó, ya que, aparte de ser sencillo según las opiniones de los usuarios, es fácil de usar. Además, cuenta con un manual incorporado y una sección de preguntas frecuentes, donde el técnico podrá resolver cualquier duda que le surja.</a:t>
            </a:r>
          </a:p>
          <a:p>
            <a:pPr>
              <a:buNone/>
            </a:pPr>
            <a:endParaRPr lang="es-ES" dirty="0"/>
          </a:p>
          <a:p>
            <a:pPr>
              <a:buNone/>
            </a:pPr>
            <a:r>
              <a:rPr lang="es-ES" dirty="0"/>
              <a:t>2) Falta de personalización y flexibilidad: en otras aplicaciones suelen tener un diseño muy tradicional y obsoleto, lo que hace que sean muy monótonas y aburridas. Deskify permite la personalización total, de modo que el usuario puede adaptar su espacio de trabajo a sus necesidades.</a:t>
            </a:r>
          </a:p>
          <a:p>
            <a:pPr>
              <a:buNone/>
            </a:pPr>
            <a:endParaRPr lang="es-ES" dirty="0"/>
          </a:p>
          <a:p>
            <a:pPr>
              <a:buNone/>
            </a:pPr>
            <a:r>
              <a:rPr lang="es-ES" dirty="0"/>
              <a:t>3) Integración limitada con otras herramientas: algunas de estas aplicaciones no permiten la comunicación con otras herramientas, como la implementación de un servicio de correo electrónico.</a:t>
            </a:r>
          </a:p>
          <a:p>
            <a:pPr>
              <a:buNone/>
            </a:pPr>
            <a:endParaRPr lang="es-ES" dirty="0"/>
          </a:p>
          <a:p>
            <a:r>
              <a:rPr lang="es-ES" dirty="0"/>
              <a:t>4) Costos elevados de implementación y mantenimiento: la mayoría de estas aplicaciones tienen un coste sumamente elevado, llegando incluso a los miles de euros al año o al mes por el uso de licencias. Sin embargo, Deskify tiene un bajo coste mensual, incluso con ofertas de fidelización al comprar licencias trimestrales o anuales.</a:t>
            </a:r>
          </a:p>
        </p:txBody>
      </p:sp>
      <p:sp>
        <p:nvSpPr>
          <p:cNvPr id="4" name="Marcador de número de diapositiva 3"/>
          <p:cNvSpPr>
            <a:spLocks noGrp="1"/>
          </p:cNvSpPr>
          <p:nvPr>
            <p:ph type="sldNum" sz="quarter" idx="5"/>
          </p:nvPr>
        </p:nvSpPr>
        <p:spPr/>
        <p:txBody>
          <a:bodyPr/>
          <a:lstStyle/>
          <a:p>
            <a:fld id="{688D9ACD-192E-41DD-907C-90D60BCDDDF5}" type="slidenum">
              <a:rPr lang="es-ES" smtClean="0"/>
              <a:t>2</a:t>
            </a:fld>
            <a:endParaRPr lang="es-ES"/>
          </a:p>
        </p:txBody>
      </p:sp>
    </p:spTree>
    <p:extLst>
      <p:ext uri="{BB962C8B-B14F-4D97-AF65-F5344CB8AC3E}">
        <p14:creationId xmlns:p14="http://schemas.microsoft.com/office/powerpoint/2010/main" val="2266278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qué debería todo el mundo usar deskify?</a:t>
            </a:r>
          </a:p>
          <a:p>
            <a:endParaRPr lang="es-ES" dirty="0"/>
          </a:p>
          <a:p>
            <a:r>
              <a:rPr lang="es-ES" dirty="0"/>
              <a:t>Pues por un simple motivo rapidez, el principal valor de deskify. Permite reducir los tiempos de mejora, resolución y aumentar la satisfacción con nuestros clientes. </a:t>
            </a:r>
          </a:p>
          <a:p>
            <a:r>
              <a:rPr lang="es-ES" dirty="0"/>
              <a:t>Los principales objetivos que cumple deskify son:</a:t>
            </a:r>
          </a:p>
          <a:p>
            <a:endParaRPr lang="es-ES" dirty="0"/>
          </a:p>
          <a:p>
            <a:r>
              <a:rPr lang="es-ES" dirty="0"/>
              <a:t>1 – Interfaz Intuitiva: Cualquier usuario con desconocimiento en el sector podría usar la aplicación por su sencillez y su interfaz orientada al usuario.</a:t>
            </a:r>
          </a:p>
          <a:p>
            <a:endParaRPr lang="es-ES" dirty="0"/>
          </a:p>
          <a:p>
            <a:r>
              <a:rPr lang="es-ES" dirty="0"/>
              <a:t>2 – A medida del usuario: Cada negocio podrá personalizar la aplicación, con sus colores y valores de marca, sin perder su identidad. </a:t>
            </a:r>
          </a:p>
          <a:p>
            <a:r>
              <a:rPr lang="es-ES" dirty="0"/>
              <a:t> </a:t>
            </a:r>
          </a:p>
          <a:p>
            <a:r>
              <a:rPr lang="es-ES" dirty="0"/>
              <a:t>3 – Integración nativa: Podrá usarse en cualquier dispositivo en cualquier parte del mundo, simplemente con una conexión a internet y un dispositivo electrónico.</a:t>
            </a:r>
          </a:p>
          <a:p>
            <a:endParaRPr lang="es-ES" dirty="0"/>
          </a:p>
          <a:p>
            <a:r>
              <a:rPr lang="es-ES" dirty="0"/>
              <a:t>4 – Escalable y económico: Sus planes son asequibles para pequeña, mediana empresa. Gracias a sus bajos costos de mantenimiento y licencia.</a:t>
            </a:r>
          </a:p>
        </p:txBody>
      </p:sp>
      <p:sp>
        <p:nvSpPr>
          <p:cNvPr id="4" name="Marcador de número de diapositiva 3"/>
          <p:cNvSpPr>
            <a:spLocks noGrp="1"/>
          </p:cNvSpPr>
          <p:nvPr>
            <p:ph type="sldNum" sz="quarter" idx="5"/>
          </p:nvPr>
        </p:nvSpPr>
        <p:spPr/>
        <p:txBody>
          <a:bodyPr/>
          <a:lstStyle/>
          <a:p>
            <a:fld id="{688D9ACD-192E-41DD-907C-90D60BCDDDF5}" type="slidenum">
              <a:rPr lang="es-ES" smtClean="0"/>
              <a:t>3</a:t>
            </a:fld>
            <a:endParaRPr lang="es-ES"/>
          </a:p>
        </p:txBody>
      </p:sp>
    </p:spTree>
    <p:extLst>
      <p:ext uri="{BB962C8B-B14F-4D97-AF65-F5344CB8AC3E}">
        <p14:creationId xmlns:p14="http://schemas.microsoft.com/office/powerpoint/2010/main" val="222721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latin typeface="Roboto" panose="02000000000000000000" pitchFamily="2" charset="0"/>
                <a:ea typeface="Roboto" panose="02000000000000000000" pitchFamily="2" charset="0"/>
              </a:rPr>
              <a:t>Arquitectura y tecnologías usadas </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Deskify está basado en una API </a:t>
            </a:r>
            <a:r>
              <a:rPr lang="es-ES" dirty="0" err="1">
                <a:latin typeface="Roboto" panose="02000000000000000000" pitchFamily="2" charset="0"/>
                <a:ea typeface="Roboto" panose="02000000000000000000" pitchFamily="2" charset="0"/>
              </a:rPr>
              <a:t>Rest</a:t>
            </a:r>
            <a:r>
              <a:rPr lang="es-ES" dirty="0">
                <a:latin typeface="Roboto" panose="02000000000000000000" pitchFamily="2" charset="0"/>
                <a:ea typeface="Roboto" panose="02000000000000000000" pitchFamily="2" charset="0"/>
              </a:rPr>
              <a:t>, junto con una web (</a:t>
            </a:r>
            <a:r>
              <a:rPr lang="es-ES" dirty="0" err="1">
                <a:latin typeface="Roboto" panose="02000000000000000000" pitchFamily="2" charset="0"/>
                <a:ea typeface="Roboto" panose="02000000000000000000" pitchFamily="2" charset="0"/>
              </a:rPr>
              <a:t>Dyanmic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Landing</a:t>
            </a:r>
            <a:r>
              <a:rPr lang="es-ES" dirty="0">
                <a:latin typeface="Roboto" panose="02000000000000000000" pitchFamily="2" charset="0"/>
                <a:ea typeface="Roboto" panose="02000000000000000000" pitchFamily="2" charset="0"/>
              </a:rPr>
              <a:t> Page), esta será la encargada de mostrar la información y llamar al usuario para que use los servicios de deskify.</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La aplicación en sí, está formado por una API del lado </a:t>
            </a:r>
            <a:r>
              <a:rPr lang="es-ES" dirty="0" err="1">
                <a:latin typeface="Roboto" panose="02000000000000000000" pitchFamily="2" charset="0"/>
                <a:ea typeface="Roboto" panose="02000000000000000000" pitchFamily="2" charset="0"/>
              </a:rPr>
              <a:t>BackEnd</a:t>
            </a:r>
            <a:r>
              <a:rPr lang="es-ES" dirty="0">
                <a:latin typeface="Roboto" panose="02000000000000000000" pitchFamily="2" charset="0"/>
                <a:ea typeface="Roboto" panose="02000000000000000000" pitchFamily="2" charset="0"/>
              </a:rPr>
              <a:t>, desarrollado en </a:t>
            </a:r>
            <a:r>
              <a:rPr lang="es-ES" dirty="0" err="1">
                <a:latin typeface="Roboto" panose="02000000000000000000" pitchFamily="2" charset="0"/>
                <a:ea typeface="Roboto" panose="02000000000000000000" pitchFamily="2" charset="0"/>
              </a:rPr>
              <a:t>spring</a:t>
            </a:r>
            <a:r>
              <a:rPr lang="es-ES" dirty="0">
                <a:latin typeface="Roboto" panose="02000000000000000000" pitchFamily="2" charset="0"/>
                <a:ea typeface="Roboto" panose="02000000000000000000" pitchFamily="2" charset="0"/>
              </a:rPr>
              <a:t>, y una base de datos relacional en MySQL. Todo esto respaldado por tecnologías como </a:t>
            </a:r>
            <a:r>
              <a:rPr lang="es-ES" dirty="0" err="1">
                <a:latin typeface="Roboto" panose="02000000000000000000" pitchFamily="2" charset="0"/>
                <a:ea typeface="Roboto" panose="02000000000000000000" pitchFamily="2" charset="0"/>
              </a:rPr>
              <a:t>git</a:t>
            </a:r>
            <a:r>
              <a:rPr lang="es-ES" dirty="0">
                <a:latin typeface="Roboto" panose="02000000000000000000" pitchFamily="2" charset="0"/>
                <a:ea typeface="Roboto" panose="02000000000000000000" pitchFamily="2" charset="0"/>
              </a:rPr>
              <a:t> para un control de versiones eficaz, y tanto </a:t>
            </a:r>
            <a:r>
              <a:rPr lang="es-ES" dirty="0" err="1">
                <a:latin typeface="Roboto" panose="02000000000000000000" pitchFamily="2" charset="0"/>
                <a:ea typeface="Roboto" panose="02000000000000000000" pitchFamily="2" charset="0"/>
              </a:rPr>
              <a:t>SwaggerUi</a:t>
            </a:r>
            <a:r>
              <a:rPr lang="es-ES" dirty="0">
                <a:latin typeface="Roboto" panose="02000000000000000000" pitchFamily="2" charset="0"/>
                <a:ea typeface="Roboto" panose="02000000000000000000" pitchFamily="2" charset="0"/>
              </a:rPr>
              <a:t> como </a:t>
            </a:r>
            <a:r>
              <a:rPr lang="es-ES" dirty="0" err="1">
                <a:latin typeface="Roboto" panose="02000000000000000000" pitchFamily="2" charset="0"/>
                <a:ea typeface="Roboto" panose="02000000000000000000" pitchFamily="2" charset="0"/>
              </a:rPr>
              <a:t>Postman</a:t>
            </a:r>
            <a:r>
              <a:rPr lang="es-ES" dirty="0">
                <a:latin typeface="Roboto" panose="02000000000000000000" pitchFamily="2" charset="0"/>
                <a:ea typeface="Roboto" panose="02000000000000000000" pitchFamily="2" charset="0"/>
              </a:rPr>
              <a:t>, para comprobación y prueba de la API.</a:t>
            </a:r>
          </a:p>
          <a:p>
            <a:endParaRPr lang="es-ES" dirty="0"/>
          </a:p>
          <a:p>
            <a:r>
              <a:rPr lang="es-ES" dirty="0"/>
              <a:t>En la parte de la Single Page </a:t>
            </a:r>
            <a:r>
              <a:rPr lang="es-ES" dirty="0" err="1"/>
              <a:t>Application</a:t>
            </a:r>
            <a:r>
              <a:rPr lang="es-ES" dirty="0"/>
              <a:t>, está realizada en </a:t>
            </a:r>
            <a:r>
              <a:rPr lang="es-ES" dirty="0" err="1"/>
              <a:t>svelte</a:t>
            </a:r>
            <a:r>
              <a:rPr lang="es-ES" dirty="0"/>
              <a:t>. Un moderno </a:t>
            </a:r>
            <a:r>
              <a:rPr lang="es-ES" dirty="0" err="1"/>
              <a:t>framework</a:t>
            </a:r>
            <a:r>
              <a:rPr lang="es-ES" dirty="0"/>
              <a:t> basado en </a:t>
            </a:r>
            <a:r>
              <a:rPr lang="es-ES" dirty="0" err="1"/>
              <a:t>typescript</a:t>
            </a:r>
            <a:r>
              <a:rPr lang="es-ES" dirty="0"/>
              <a:t>. Bastante más ligero que los tradicionales como </a:t>
            </a:r>
            <a:r>
              <a:rPr lang="es-ES" dirty="0" err="1"/>
              <a:t>React</a:t>
            </a:r>
            <a:r>
              <a:rPr lang="es-ES" dirty="0"/>
              <a:t> o Angular. </a:t>
            </a:r>
          </a:p>
          <a:p>
            <a:endParaRPr lang="es-ES" dirty="0"/>
          </a:p>
          <a:p>
            <a:r>
              <a:rPr lang="es-ES" dirty="0"/>
              <a:t>Por otra parte, se encuentra la Dynamic </a:t>
            </a:r>
            <a:r>
              <a:rPr lang="es-ES" dirty="0" err="1"/>
              <a:t>Landing</a:t>
            </a:r>
            <a:r>
              <a:rPr lang="es-ES" dirty="0"/>
              <a:t> Page, realizada con Astro, un </a:t>
            </a:r>
            <a:r>
              <a:rPr lang="es-ES" dirty="0" err="1"/>
              <a:t>framework</a:t>
            </a:r>
            <a:r>
              <a:rPr lang="es-ES" dirty="0"/>
              <a:t>, también basado en </a:t>
            </a:r>
            <a:r>
              <a:rPr lang="es-ES" dirty="0" err="1"/>
              <a:t>typescript</a:t>
            </a:r>
            <a:r>
              <a:rPr lang="es-ES" dirty="0"/>
              <a:t> y ligero que permite generar webs </a:t>
            </a:r>
            <a:r>
              <a:rPr lang="es-ES" dirty="0" err="1"/>
              <a:t>html</a:t>
            </a:r>
            <a:r>
              <a:rPr lang="es-ES" dirty="0"/>
              <a:t> y </a:t>
            </a:r>
            <a:r>
              <a:rPr lang="es-ES" dirty="0" err="1"/>
              <a:t>css</a:t>
            </a:r>
            <a:r>
              <a:rPr lang="es-ES" dirty="0"/>
              <a:t> mediante el uso de componentes, de manera muy sencilla. </a:t>
            </a:r>
          </a:p>
          <a:p>
            <a:endParaRPr lang="es-ES" dirty="0"/>
          </a:p>
          <a:p>
            <a:r>
              <a:rPr lang="es-ES" dirty="0"/>
              <a:t>Todo el diseño fue respaldado por el uso de herramientas como </a:t>
            </a:r>
            <a:r>
              <a:rPr lang="es-ES" dirty="0" err="1"/>
              <a:t>Figma</a:t>
            </a:r>
            <a:r>
              <a:rPr lang="es-ES" dirty="0"/>
              <a:t>, </a:t>
            </a:r>
            <a:r>
              <a:rPr lang="es-ES" dirty="0" err="1"/>
              <a:t>Tailwind</a:t>
            </a:r>
            <a:r>
              <a:rPr lang="es-ES" dirty="0"/>
              <a:t> o Photoshop.</a:t>
            </a:r>
          </a:p>
        </p:txBody>
      </p:sp>
      <p:sp>
        <p:nvSpPr>
          <p:cNvPr id="4" name="Marcador de número de diapositiva 3"/>
          <p:cNvSpPr>
            <a:spLocks noGrp="1"/>
          </p:cNvSpPr>
          <p:nvPr>
            <p:ph type="sldNum" sz="quarter" idx="5"/>
          </p:nvPr>
        </p:nvSpPr>
        <p:spPr/>
        <p:txBody>
          <a:bodyPr/>
          <a:lstStyle/>
          <a:p>
            <a:fld id="{688D9ACD-192E-41DD-907C-90D60BCDDDF5}" type="slidenum">
              <a:rPr lang="es-ES" smtClean="0"/>
              <a:t>4</a:t>
            </a:fld>
            <a:endParaRPr lang="es-ES"/>
          </a:p>
        </p:txBody>
      </p:sp>
    </p:spTree>
    <p:extLst>
      <p:ext uri="{BB962C8B-B14F-4D97-AF65-F5344CB8AC3E}">
        <p14:creationId xmlns:p14="http://schemas.microsoft.com/office/powerpoint/2010/main" val="98271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Uso de Deskify</a:t>
            </a:r>
          </a:p>
          <a:p>
            <a:endParaRPr lang="es-ES" dirty="0"/>
          </a:p>
          <a:p>
            <a:r>
              <a:rPr lang="es-ES" dirty="0"/>
              <a:t>Este sería el uso de Deskify desde el punto de vista del cliente y el equipo de soporte.</a:t>
            </a:r>
          </a:p>
          <a:p>
            <a:pPr>
              <a:buNone/>
            </a:pPr>
            <a:r>
              <a:rPr lang="es-ES" b="1" dirty="0"/>
              <a:t>En primer lugar</a:t>
            </a:r>
            <a:r>
              <a:rPr lang="es-ES" dirty="0"/>
              <a:t>, el cliente realiza la </a:t>
            </a:r>
            <a:r>
              <a:rPr lang="es-ES" b="1" dirty="0"/>
              <a:t>creación de un ticket</a:t>
            </a:r>
            <a:r>
              <a:rPr lang="es-ES" dirty="0"/>
              <a:t>, que es un proceso simple, rápido e intuitivo. La plataforma está pensada para que cualquier usuario, incluso sin conocimientos técnicos, pueda describir fácilmente su problema o consulta.</a:t>
            </a:r>
          </a:p>
          <a:p>
            <a:pPr>
              <a:buNone/>
            </a:pPr>
            <a:r>
              <a:rPr lang="es-ES" b="1" dirty="0"/>
              <a:t>Después</a:t>
            </a:r>
            <a:r>
              <a:rPr lang="es-ES" dirty="0"/>
              <a:t>, el sistema gestiona la </a:t>
            </a:r>
            <a:r>
              <a:rPr lang="es-ES" b="1" dirty="0"/>
              <a:t>asignación del ticket a un agente</a:t>
            </a:r>
            <a:r>
              <a:rPr lang="es-ES" dirty="0"/>
              <a:t>. Esta etapa permite optimizar el flujo de trabajo, ya que los agentes reciben solo los tickets que les corresponden, dependiendo de su especialidad o disponibilidad.</a:t>
            </a:r>
          </a:p>
          <a:p>
            <a:pPr>
              <a:buNone/>
            </a:pPr>
            <a:r>
              <a:rPr lang="es-ES" b="1" dirty="0"/>
              <a:t>En tercer lugar</a:t>
            </a:r>
            <a:r>
              <a:rPr lang="es-ES" dirty="0"/>
              <a:t>, el agente trabaja en la </a:t>
            </a:r>
            <a:r>
              <a:rPr lang="es-ES" b="1" dirty="0"/>
              <a:t>resolución eficiente del ticket</a:t>
            </a:r>
            <a:r>
              <a:rPr lang="es-ES" dirty="0"/>
              <a:t>. Gracias a las herramientas internas de Deskify y la organización por prioridades y estados, se mejora tanto el tiempo de respuesta como la calidad del soporte.</a:t>
            </a:r>
          </a:p>
          <a:p>
            <a:r>
              <a:rPr lang="es-ES" dirty="0"/>
              <a:t>Finalmente, este proceso busca como resultado un </a:t>
            </a:r>
            <a:r>
              <a:rPr lang="es-ES" b="1" dirty="0"/>
              <a:t>cliente satisfecho</a:t>
            </a:r>
            <a:r>
              <a:rPr lang="es-ES" dirty="0"/>
              <a:t>, que puede seguir en todo momento el estado de sus incidencias, recibir notificaciones y sentirse acompañado durante la resolución. Esta interacción transparente y bien gestionada es clave para construir una buena relación con la audiencia.”</a:t>
            </a:r>
          </a:p>
          <a:p>
            <a:endParaRPr lang="es-ES" dirty="0"/>
          </a:p>
        </p:txBody>
      </p:sp>
      <p:sp>
        <p:nvSpPr>
          <p:cNvPr id="4" name="Marcador de número de diapositiva 3"/>
          <p:cNvSpPr>
            <a:spLocks noGrp="1"/>
          </p:cNvSpPr>
          <p:nvPr>
            <p:ph type="sldNum" sz="quarter" idx="5"/>
          </p:nvPr>
        </p:nvSpPr>
        <p:spPr/>
        <p:txBody>
          <a:bodyPr/>
          <a:lstStyle/>
          <a:p>
            <a:fld id="{688D9ACD-192E-41DD-907C-90D60BCDDDF5}" type="slidenum">
              <a:rPr lang="es-ES" smtClean="0"/>
              <a:t>5</a:t>
            </a:fld>
            <a:endParaRPr lang="es-ES"/>
          </a:p>
        </p:txBody>
      </p:sp>
    </p:spTree>
    <p:extLst>
      <p:ext uri="{BB962C8B-B14F-4D97-AF65-F5344CB8AC3E}">
        <p14:creationId xmlns:p14="http://schemas.microsoft.com/office/powerpoint/2010/main" val="844778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None/>
            </a:pPr>
            <a:r>
              <a:rPr lang="es-ES" dirty="0"/>
              <a:t>Los pasos a futuros del desarrollo de la aplicación se encuentran</a:t>
            </a:r>
          </a:p>
          <a:p>
            <a:pPr>
              <a:buNone/>
            </a:pPr>
            <a:endParaRPr lang="es-ES" dirty="0"/>
          </a:p>
          <a:p>
            <a:pPr>
              <a:buNone/>
            </a:pPr>
            <a:r>
              <a:rPr lang="es-ES" u="sng" dirty="0"/>
              <a:t>Mejorar la </a:t>
            </a:r>
            <a:r>
              <a:rPr lang="es-ES" b="1" u="sng" dirty="0"/>
              <a:t>customización de la plataforma</a:t>
            </a:r>
            <a:r>
              <a:rPr lang="es-ES" dirty="0"/>
              <a:t>. Queremos dar al usuario un mayor control sobre su experiencia, permitiéndole activar funcionalidades como el </a:t>
            </a:r>
            <a:r>
              <a:rPr lang="es-ES" b="1" dirty="0"/>
              <a:t>modo noche</a:t>
            </a:r>
            <a:r>
              <a:rPr lang="es-ES" dirty="0"/>
              <a:t>, o </a:t>
            </a:r>
            <a:r>
              <a:rPr lang="es-ES" b="1" dirty="0"/>
              <a:t>cambiar el idioma</a:t>
            </a:r>
            <a:r>
              <a:rPr lang="es-ES" dirty="0"/>
              <a:t> según sus preferencias o necesidades.</a:t>
            </a:r>
          </a:p>
          <a:p>
            <a:pPr>
              <a:buNone/>
            </a:pPr>
            <a:endParaRPr lang="es-ES" dirty="0"/>
          </a:p>
          <a:p>
            <a:pPr>
              <a:buNone/>
            </a:pPr>
            <a:r>
              <a:rPr lang="es-ES" u="sng" dirty="0"/>
              <a:t>Integrar un </a:t>
            </a:r>
            <a:r>
              <a:rPr lang="es-ES" b="1" u="sng" dirty="0"/>
              <a:t>servicio de mail</a:t>
            </a:r>
            <a:r>
              <a:rPr lang="es-ES" dirty="0"/>
              <a:t>, que permitirá a los usuarios </a:t>
            </a:r>
            <a:r>
              <a:rPr lang="es-ES" b="1" dirty="0"/>
              <a:t>crear y recibir tickets directamente desde su correo electrónico</a:t>
            </a:r>
            <a:r>
              <a:rPr lang="es-ES" dirty="0"/>
              <a:t>. Esto facilitará aún más el acceso al soporte y reducirá fricciones en el uso diario.</a:t>
            </a:r>
          </a:p>
          <a:p>
            <a:pPr>
              <a:buNone/>
            </a:pPr>
            <a:endParaRPr lang="es-ES" dirty="0"/>
          </a:p>
          <a:p>
            <a:pPr>
              <a:buNone/>
            </a:pPr>
            <a:r>
              <a:rPr lang="es-ES" dirty="0"/>
              <a:t>Y por último, uno de los grandes objetivos es el desarrollo de una </a:t>
            </a:r>
            <a:r>
              <a:rPr lang="es-ES" b="1" dirty="0"/>
              <a:t>app nativa</a:t>
            </a:r>
            <a:r>
              <a:rPr lang="es-ES" dirty="0"/>
              <a:t>, disponible tanto para </a:t>
            </a:r>
            <a:r>
              <a:rPr lang="es-ES" b="1" dirty="0"/>
              <a:t>iOS como para Android</a:t>
            </a:r>
            <a:r>
              <a:rPr lang="es-ES" dirty="0"/>
              <a:t>, lo que permitirá a los usuarios gestionar sus tickets y notificaciones desde cualquier lugar de forma ágil y totalmente optimizada para móvil.</a:t>
            </a:r>
          </a:p>
          <a:p>
            <a:pPr>
              <a:buNone/>
            </a:pPr>
            <a:endParaRPr lang="es-ES" dirty="0"/>
          </a:p>
          <a:p>
            <a:r>
              <a:rPr lang="es-ES" dirty="0"/>
              <a:t>Estos pasos están pensados para seguir creciendo y mejorar la experiencia de usuario, haciendo de Deskify una plataforma aún más completa, moderna y accesible.”</a:t>
            </a:r>
          </a:p>
          <a:p>
            <a:endParaRPr lang="es-ES" dirty="0"/>
          </a:p>
        </p:txBody>
      </p:sp>
      <p:sp>
        <p:nvSpPr>
          <p:cNvPr id="4" name="Marcador de número de diapositiva 3"/>
          <p:cNvSpPr>
            <a:spLocks noGrp="1"/>
          </p:cNvSpPr>
          <p:nvPr>
            <p:ph type="sldNum" sz="quarter" idx="5"/>
          </p:nvPr>
        </p:nvSpPr>
        <p:spPr/>
        <p:txBody>
          <a:bodyPr/>
          <a:lstStyle/>
          <a:p>
            <a:fld id="{688D9ACD-192E-41DD-907C-90D60BCDDDF5}" type="slidenum">
              <a:rPr lang="es-ES" smtClean="0"/>
              <a:t>6</a:t>
            </a:fld>
            <a:endParaRPr lang="es-ES"/>
          </a:p>
        </p:txBody>
      </p:sp>
    </p:spTree>
    <p:extLst>
      <p:ext uri="{BB962C8B-B14F-4D97-AF65-F5344CB8AC3E}">
        <p14:creationId xmlns:p14="http://schemas.microsoft.com/office/powerpoint/2010/main" val="3228782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324AB-FFE2-7956-1521-DC8AC911DD8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2DB8373-86B3-F221-A926-73741A125D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027F7E2-E4C0-82B3-4D29-B4260610F475}"/>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5" name="Marcador de pie de página 4">
            <a:extLst>
              <a:ext uri="{FF2B5EF4-FFF2-40B4-BE49-F238E27FC236}">
                <a16:creationId xmlns:a16="http://schemas.microsoft.com/office/drawing/2014/main" id="{8DBF0805-1E06-298F-6952-CBBD592EEAA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396C35F-26D9-A68C-4E30-75FD24778966}"/>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272513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C84DBF-2E92-5E53-0C83-EA10C3A7E2B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FE5CEC7-DEB0-8F81-68FA-16CB87ED413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B8B0033-3F37-AC9C-54E3-F627ACA63D74}"/>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5" name="Marcador de pie de página 4">
            <a:extLst>
              <a:ext uri="{FF2B5EF4-FFF2-40B4-BE49-F238E27FC236}">
                <a16:creationId xmlns:a16="http://schemas.microsoft.com/office/drawing/2014/main" id="{3B4FE311-3F31-DD4B-E672-3E57EB51BF4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A29C0B2-1BCB-B696-4CD0-4F8BBD09EEB2}"/>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150237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02C558B-FCBB-A657-136E-F603C559717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E2FB664-8ACC-D3F3-9B8B-6F80AD60FFA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48DAF7-40D5-FCED-60CF-C96E7E936FD9}"/>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5" name="Marcador de pie de página 4">
            <a:extLst>
              <a:ext uri="{FF2B5EF4-FFF2-40B4-BE49-F238E27FC236}">
                <a16:creationId xmlns:a16="http://schemas.microsoft.com/office/drawing/2014/main" id="{8A1A0430-0007-0324-D743-60A7EC9B6E3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941C6C6-B483-9570-22B9-80DA3827CDAE}"/>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977554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C43451-FCFF-CF9E-28F9-6390CACBAAC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421F46B-B2CA-92D9-8CBF-9BC7E1D1F90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F65DA8E-ACF3-C295-C5A8-8190349D8F82}"/>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5" name="Marcador de pie de página 4">
            <a:extLst>
              <a:ext uri="{FF2B5EF4-FFF2-40B4-BE49-F238E27FC236}">
                <a16:creationId xmlns:a16="http://schemas.microsoft.com/office/drawing/2014/main" id="{86B6F63B-AB6C-6447-74EE-1DE389D2924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77B6C89-0FE7-F07A-229C-6A841E9B1A1D}"/>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3756077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7B043-1106-5EE8-0D7D-9740CC67BA3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D28D6FF-1121-7F85-C12A-E79EAE49C3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0B6CD61-26FD-1168-B61B-18FC3094FC55}"/>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5" name="Marcador de pie de página 4">
            <a:extLst>
              <a:ext uri="{FF2B5EF4-FFF2-40B4-BE49-F238E27FC236}">
                <a16:creationId xmlns:a16="http://schemas.microsoft.com/office/drawing/2014/main" id="{D61FCB14-D09A-B2B5-4427-2D3799F78C7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EF659BD-8B16-FFAF-79F4-3650395BB0F8}"/>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303727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39A34E-400C-E224-95B1-A73C0C3581D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80321A5-88E8-5FFA-7CD1-AB44C04C05C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B5845D6-038C-E412-BBE5-E5898982F60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E7B845C-4F88-BDB6-9FD0-E873A8B59E80}"/>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6" name="Marcador de pie de página 5">
            <a:extLst>
              <a:ext uri="{FF2B5EF4-FFF2-40B4-BE49-F238E27FC236}">
                <a16:creationId xmlns:a16="http://schemas.microsoft.com/office/drawing/2014/main" id="{72725C5A-6D93-8BC1-FECD-BA037F99B68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94B73D8-8501-D914-43A8-2288D65EF53C}"/>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3028760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4885C6-1A59-800D-3060-63AA1E7B520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0E3850E-6BA3-9E8B-E707-CBB95A6DCE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8A2A14E-AEBD-EFB1-5BF5-B55A9AEFBD8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E4C58E9-7984-0E33-02A0-0A64A1B08A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63A4297-F615-8B4F-C5F0-1204E7B521B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9520CA5-0967-512D-68D5-EB42BE11ABC8}"/>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8" name="Marcador de pie de página 7">
            <a:extLst>
              <a:ext uri="{FF2B5EF4-FFF2-40B4-BE49-F238E27FC236}">
                <a16:creationId xmlns:a16="http://schemas.microsoft.com/office/drawing/2014/main" id="{8C895374-20B2-7AC6-D8A9-2A7F96063DF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AF67B00-1D7A-3564-AD54-C9823C9C7407}"/>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3951284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32AEE3-FD7B-6979-84FF-BFE68F24DD0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1D14525-0D65-1B6D-2C75-A9F2E51251A8}"/>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4" name="Marcador de pie de página 3">
            <a:extLst>
              <a:ext uri="{FF2B5EF4-FFF2-40B4-BE49-F238E27FC236}">
                <a16:creationId xmlns:a16="http://schemas.microsoft.com/office/drawing/2014/main" id="{FECA16FE-DADB-84ED-69EC-01016CD73F8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300735E-7544-893E-099C-7B8903E5B914}"/>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4291398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9777907-2006-8933-DD49-B95CA339BFD6}"/>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3" name="Marcador de pie de página 2">
            <a:extLst>
              <a:ext uri="{FF2B5EF4-FFF2-40B4-BE49-F238E27FC236}">
                <a16:creationId xmlns:a16="http://schemas.microsoft.com/office/drawing/2014/main" id="{2D8FF7EA-CD69-9687-560F-8943D785A1AA}"/>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08B85A5-E877-8392-26FC-0EC98E282FCF}"/>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1379653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562A5-EB2F-ADEA-2617-527EF20674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8327F9C-3EE9-508E-70C0-5A6B16359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4354861-742F-C219-76FE-9E0F9256E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DDFC028-4B1D-FC48-F15B-41644209A1A5}"/>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6" name="Marcador de pie de página 5">
            <a:extLst>
              <a:ext uri="{FF2B5EF4-FFF2-40B4-BE49-F238E27FC236}">
                <a16:creationId xmlns:a16="http://schemas.microsoft.com/office/drawing/2014/main" id="{782B2B49-DB54-C51B-F2D2-487ACCD3ED2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2A5EB74-BC78-8E36-EB1D-324F93A32BBE}"/>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262113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017282-42E0-40EC-5204-5F0BC2A4BEB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3EFF13F-78F4-388C-3814-FFF72A41DE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0BF9A36-282E-E6AA-313E-5AFFB1382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E0908F0-46F5-A05D-E0CF-78B174E0DF58}"/>
              </a:ext>
            </a:extLst>
          </p:cNvPr>
          <p:cNvSpPr>
            <a:spLocks noGrp="1"/>
          </p:cNvSpPr>
          <p:nvPr>
            <p:ph type="dt" sz="half" idx="10"/>
          </p:nvPr>
        </p:nvSpPr>
        <p:spPr/>
        <p:txBody>
          <a:bodyPr/>
          <a:lstStyle/>
          <a:p>
            <a:fld id="{6BD00BBE-508D-4B6E-A43D-04880704DB43}" type="datetimeFigureOut">
              <a:rPr lang="es-ES" smtClean="0"/>
              <a:t>01/05/25</a:t>
            </a:fld>
            <a:endParaRPr lang="es-ES"/>
          </a:p>
        </p:txBody>
      </p:sp>
      <p:sp>
        <p:nvSpPr>
          <p:cNvPr id="6" name="Marcador de pie de página 5">
            <a:extLst>
              <a:ext uri="{FF2B5EF4-FFF2-40B4-BE49-F238E27FC236}">
                <a16:creationId xmlns:a16="http://schemas.microsoft.com/office/drawing/2014/main" id="{19655873-4248-01C4-611C-AB2298E030A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422A042-D82C-1CD8-9034-DFB2CE898614}"/>
              </a:ext>
            </a:extLst>
          </p:cNvPr>
          <p:cNvSpPr>
            <a:spLocks noGrp="1"/>
          </p:cNvSpPr>
          <p:nvPr>
            <p:ph type="sldNum" sz="quarter" idx="12"/>
          </p:nvPr>
        </p:nvSpPr>
        <p:spPr/>
        <p:txBody>
          <a:bodyPr/>
          <a:lstStyle/>
          <a:p>
            <a:fld id="{11A1CFEF-9601-44DD-8168-8678650A2FF2}" type="slidenum">
              <a:rPr lang="es-ES" smtClean="0"/>
              <a:t>‹Nº›</a:t>
            </a:fld>
            <a:endParaRPr lang="es-ES"/>
          </a:p>
        </p:txBody>
      </p:sp>
    </p:spTree>
    <p:extLst>
      <p:ext uri="{BB962C8B-B14F-4D97-AF65-F5344CB8AC3E}">
        <p14:creationId xmlns:p14="http://schemas.microsoft.com/office/powerpoint/2010/main" val="190353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10ADD23-A06F-B7E6-554F-95FA1566BC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7FBD75C-2A3D-5F64-82E0-EE9DD36F47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48D2A3E-98CF-76C6-6278-4195CA4F75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00BBE-508D-4B6E-A43D-04880704DB43}" type="datetimeFigureOut">
              <a:rPr lang="es-ES" smtClean="0"/>
              <a:t>01/05/25</a:t>
            </a:fld>
            <a:endParaRPr lang="es-ES"/>
          </a:p>
        </p:txBody>
      </p:sp>
      <p:sp>
        <p:nvSpPr>
          <p:cNvPr id="5" name="Marcador de pie de página 4">
            <a:extLst>
              <a:ext uri="{FF2B5EF4-FFF2-40B4-BE49-F238E27FC236}">
                <a16:creationId xmlns:a16="http://schemas.microsoft.com/office/drawing/2014/main" id="{EDBBF569-9D1F-7FFD-90C7-CC4D6725B4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75F8F39-CD6D-F079-CEB4-58ABE3F289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1CFEF-9601-44DD-8168-8678650A2FF2}" type="slidenum">
              <a:rPr lang="es-ES" smtClean="0"/>
              <a:t>‹Nº›</a:t>
            </a:fld>
            <a:endParaRPr lang="es-ES"/>
          </a:p>
        </p:txBody>
      </p:sp>
    </p:spTree>
    <p:extLst>
      <p:ext uri="{BB962C8B-B14F-4D97-AF65-F5344CB8AC3E}">
        <p14:creationId xmlns:p14="http://schemas.microsoft.com/office/powerpoint/2010/main" val="1060729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image" Target="../media/image5.png"/><Relationship Id="rId21" Type="http://schemas.openxmlformats.org/officeDocument/2006/relationships/image" Target="../media/image22.svg"/><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2" Type="http://schemas.openxmlformats.org/officeDocument/2006/relationships/notesSlide" Target="../notesSlides/notesSlide4.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4.png"/><Relationship Id="rId24" Type="http://schemas.openxmlformats.org/officeDocument/2006/relationships/image" Target="../media/image25.png"/><Relationship Id="rId5" Type="http://schemas.openxmlformats.org/officeDocument/2006/relationships/image" Target="../media/image7.png"/><Relationship Id="rId15" Type="http://schemas.openxmlformats.org/officeDocument/2006/relationships/image" Target="../media/image16.svg"/><Relationship Id="rId23" Type="http://schemas.openxmlformats.org/officeDocument/2006/relationships/image" Target="../media/image24.svg"/><Relationship Id="rId10" Type="http://schemas.openxmlformats.org/officeDocument/2006/relationships/image" Target="../media/image12.svg"/><Relationship Id="rId19" Type="http://schemas.openxmlformats.org/officeDocument/2006/relationships/image" Target="../media/image20.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5.png"/><Relationship Id="rId22"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E5F6B59-1E9C-5398-208E-99ECAE346E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ítulo 2">
            <a:extLst>
              <a:ext uri="{FF2B5EF4-FFF2-40B4-BE49-F238E27FC236}">
                <a16:creationId xmlns:a16="http://schemas.microsoft.com/office/drawing/2014/main" id="{B1894F55-52BA-6243-9608-F2759215CE3F}"/>
              </a:ext>
            </a:extLst>
          </p:cNvPr>
          <p:cNvSpPr>
            <a:spLocks noGrp="1"/>
          </p:cNvSpPr>
          <p:nvPr>
            <p:ph type="subTitle" idx="1"/>
          </p:nvPr>
        </p:nvSpPr>
        <p:spPr>
          <a:xfrm>
            <a:off x="5091953" y="4112699"/>
            <a:ext cx="3863788" cy="1076512"/>
          </a:xfrm>
        </p:spPr>
        <p:txBody>
          <a:bodyPr>
            <a:normAutofit/>
          </a:bodyPr>
          <a:lstStyle/>
          <a:p>
            <a:r>
              <a:rPr lang="es-ES" sz="2000" dirty="0">
                <a:solidFill>
                  <a:srgbClr val="00323A"/>
                </a:solidFill>
                <a:latin typeface="Roboto" panose="02000000000000000000" pitchFamily="2" charset="0"/>
                <a:ea typeface="Roboto" panose="02000000000000000000" pitchFamily="2" charset="0"/>
              </a:rPr>
              <a:t>Eloy Lozano Barrios</a:t>
            </a:r>
            <a:endParaRPr lang="es-ES" sz="1800" dirty="0">
              <a:solidFill>
                <a:srgbClr val="00323A"/>
              </a:solidFill>
              <a:latin typeface="Roboto" panose="02000000000000000000" pitchFamily="2" charset="0"/>
              <a:ea typeface="Roboto" panose="02000000000000000000" pitchFamily="2" charset="0"/>
            </a:endParaRPr>
          </a:p>
        </p:txBody>
      </p:sp>
      <p:pic>
        <p:nvPicPr>
          <p:cNvPr id="7" name="Imagen 6">
            <a:extLst>
              <a:ext uri="{FF2B5EF4-FFF2-40B4-BE49-F238E27FC236}">
                <a16:creationId xmlns:a16="http://schemas.microsoft.com/office/drawing/2014/main" id="{732A9F65-F2C2-A9E5-449A-CFFEF56363E4}"/>
              </a:ext>
            </a:extLst>
          </p:cNvPr>
          <p:cNvPicPr>
            <a:picLocks noChangeAspect="1"/>
          </p:cNvPicPr>
          <p:nvPr/>
        </p:nvPicPr>
        <p:blipFill>
          <a:blip r:embed="rId4">
            <a:extLst>
              <a:ext uri="{28A0092B-C50C-407E-A947-70E740481C1C}">
                <a14:useLocalDpi xmlns:a14="http://schemas.microsoft.com/office/drawing/2010/main" val="0"/>
              </a:ext>
            </a:extLst>
          </a:blip>
          <a:srcRect t="10046" b="12628"/>
          <a:stretch/>
        </p:blipFill>
        <p:spPr>
          <a:xfrm>
            <a:off x="3695140" y="1882587"/>
            <a:ext cx="4801720" cy="2086675"/>
          </a:xfrm>
          <a:prstGeom prst="rect">
            <a:avLst/>
          </a:prstGeom>
        </p:spPr>
      </p:pic>
    </p:spTree>
    <p:extLst>
      <p:ext uri="{BB962C8B-B14F-4D97-AF65-F5344CB8AC3E}">
        <p14:creationId xmlns:p14="http://schemas.microsoft.com/office/powerpoint/2010/main" val="105966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308113-B643-13B4-022F-ECC5D9BCB8E1}"/>
              </a:ext>
            </a:extLst>
          </p:cNvPr>
          <p:cNvSpPr>
            <a:spLocks noGrp="1"/>
          </p:cNvSpPr>
          <p:nvPr>
            <p:ph type="title"/>
          </p:nvPr>
        </p:nvSpPr>
        <p:spPr>
          <a:xfrm>
            <a:off x="5218544" y="420544"/>
            <a:ext cx="6236855" cy="1325563"/>
          </a:xfrm>
        </p:spPr>
        <p:txBody>
          <a:bodyPr/>
          <a:lstStyle/>
          <a:p>
            <a:r>
              <a:rPr lang="es-ES" b="1" dirty="0">
                <a:solidFill>
                  <a:srgbClr val="00323A"/>
                </a:solidFill>
                <a:latin typeface="Poppins" panose="00000500000000000000" pitchFamily="2" charset="0"/>
                <a:cs typeface="Poppins" panose="00000500000000000000" pitchFamily="2" charset="0"/>
              </a:rPr>
              <a:t>Desafíos Comunes con Apps </a:t>
            </a:r>
            <a:r>
              <a:rPr lang="es-ES" b="1" dirty="0" err="1">
                <a:solidFill>
                  <a:srgbClr val="00323A"/>
                </a:solidFill>
                <a:latin typeface="Poppins" panose="00000500000000000000" pitchFamily="2" charset="0"/>
                <a:cs typeface="Poppins" panose="00000500000000000000" pitchFamily="2" charset="0"/>
              </a:rPr>
              <a:t>HelpDesk</a:t>
            </a:r>
            <a:endParaRPr lang="es-ES" dirty="0"/>
          </a:p>
        </p:txBody>
      </p:sp>
      <p:pic>
        <p:nvPicPr>
          <p:cNvPr id="5" name="Marcador de contenido 4">
            <a:extLst>
              <a:ext uri="{FF2B5EF4-FFF2-40B4-BE49-F238E27FC236}">
                <a16:creationId xmlns:a16="http://schemas.microsoft.com/office/drawing/2014/main" id="{CA49D9F1-8E28-1B40-ABA5-49749F7F7391}"/>
              </a:ext>
            </a:extLst>
          </p:cNvPr>
          <p:cNvPicPr>
            <a:picLocks noGrp="1" noChangeAspect="1"/>
          </p:cNvPicPr>
          <p:nvPr>
            <p:ph idx="1"/>
          </p:nvPr>
        </p:nvPicPr>
        <p:blipFill>
          <a:blip r:embed="rId3"/>
          <a:stretch>
            <a:fillRect/>
          </a:stretch>
        </p:blipFill>
        <p:spPr>
          <a:xfrm>
            <a:off x="-655782" y="1"/>
            <a:ext cx="5334000" cy="6858000"/>
          </a:xfrm>
        </p:spPr>
      </p:pic>
      <p:pic>
        <p:nvPicPr>
          <p:cNvPr id="6" name="Imagen 5">
            <a:extLst>
              <a:ext uri="{FF2B5EF4-FFF2-40B4-BE49-F238E27FC236}">
                <a16:creationId xmlns:a16="http://schemas.microsoft.com/office/drawing/2014/main" id="{E584CDDB-5C6D-9916-810E-4DBD1504C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7416" y="5640108"/>
            <a:ext cx="852767" cy="852767"/>
          </a:xfrm>
          <a:prstGeom prst="rect">
            <a:avLst/>
          </a:prstGeom>
        </p:spPr>
      </p:pic>
      <p:sp>
        <p:nvSpPr>
          <p:cNvPr id="7" name="Rectángulo: esquinas redondeadas 6">
            <a:extLst>
              <a:ext uri="{FF2B5EF4-FFF2-40B4-BE49-F238E27FC236}">
                <a16:creationId xmlns:a16="http://schemas.microsoft.com/office/drawing/2014/main" id="{BA4703D1-0974-D0EE-5769-0BFF591B678C}"/>
              </a:ext>
            </a:extLst>
          </p:cNvPr>
          <p:cNvSpPr/>
          <p:nvPr/>
        </p:nvSpPr>
        <p:spPr>
          <a:xfrm>
            <a:off x="5186217" y="4008582"/>
            <a:ext cx="2899263" cy="988291"/>
          </a:xfrm>
          <a:prstGeom prst="roundRect">
            <a:avLst/>
          </a:prstGeom>
          <a:solidFill>
            <a:schemeClr val="accent6">
              <a:lumMod val="40000"/>
              <a:lumOff val="60000"/>
            </a:schemeClr>
          </a:solidFill>
          <a:ln w="28575">
            <a:solidFill>
              <a:srgbClr val="00BD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rgbClr val="00323A"/>
                </a:solidFill>
              </a:rPr>
              <a:t>Integración limitada con otras herramientas</a:t>
            </a:r>
          </a:p>
        </p:txBody>
      </p:sp>
      <p:sp>
        <p:nvSpPr>
          <p:cNvPr id="8" name="Rectángulo: esquinas redondeadas 7">
            <a:extLst>
              <a:ext uri="{FF2B5EF4-FFF2-40B4-BE49-F238E27FC236}">
                <a16:creationId xmlns:a16="http://schemas.microsoft.com/office/drawing/2014/main" id="{4DD6E00C-6595-9730-4DBA-34AE8A451BB3}"/>
              </a:ext>
            </a:extLst>
          </p:cNvPr>
          <p:cNvSpPr/>
          <p:nvPr/>
        </p:nvSpPr>
        <p:spPr>
          <a:xfrm>
            <a:off x="5161214" y="2142834"/>
            <a:ext cx="2924265" cy="1607129"/>
          </a:xfrm>
          <a:prstGeom prst="roundRect">
            <a:avLst/>
          </a:prstGeom>
          <a:solidFill>
            <a:schemeClr val="accent6">
              <a:lumMod val="40000"/>
              <a:lumOff val="60000"/>
            </a:schemeClr>
          </a:solidFill>
          <a:ln w="28575">
            <a:solidFill>
              <a:srgbClr val="00BD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rgbClr val="00323A"/>
                </a:solidFill>
              </a:rPr>
              <a:t>Complejidad y curva de aprendizaje pronunciada</a:t>
            </a:r>
          </a:p>
        </p:txBody>
      </p:sp>
      <p:sp>
        <p:nvSpPr>
          <p:cNvPr id="9" name="Rectángulo: esquinas redondeadas 8">
            <a:extLst>
              <a:ext uri="{FF2B5EF4-FFF2-40B4-BE49-F238E27FC236}">
                <a16:creationId xmlns:a16="http://schemas.microsoft.com/office/drawing/2014/main" id="{3708D65F-09C5-D861-F73C-01AC0134B3DA}"/>
              </a:ext>
            </a:extLst>
          </p:cNvPr>
          <p:cNvSpPr/>
          <p:nvPr/>
        </p:nvSpPr>
        <p:spPr>
          <a:xfrm>
            <a:off x="5161215" y="5273964"/>
            <a:ext cx="5848530" cy="1163492"/>
          </a:xfrm>
          <a:prstGeom prst="roundRect">
            <a:avLst/>
          </a:prstGeom>
          <a:solidFill>
            <a:schemeClr val="accent6">
              <a:lumMod val="40000"/>
              <a:lumOff val="60000"/>
            </a:schemeClr>
          </a:solidFill>
          <a:ln w="28575">
            <a:solidFill>
              <a:srgbClr val="00BD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rgbClr val="00323A"/>
                </a:solidFill>
                <a:latin typeface="Roboto" panose="02000000000000000000" pitchFamily="2" charset="0"/>
                <a:ea typeface="Roboto" panose="02000000000000000000" pitchFamily="2" charset="0"/>
              </a:rPr>
              <a:t>Costos elevados de implementación y mantenimiento</a:t>
            </a:r>
          </a:p>
        </p:txBody>
      </p:sp>
      <p:sp>
        <p:nvSpPr>
          <p:cNvPr id="10" name="Rectángulo: esquinas redondeadas 9">
            <a:extLst>
              <a:ext uri="{FF2B5EF4-FFF2-40B4-BE49-F238E27FC236}">
                <a16:creationId xmlns:a16="http://schemas.microsoft.com/office/drawing/2014/main" id="{9666AD23-DE87-3AE2-E20D-3B83A5852883}"/>
              </a:ext>
            </a:extLst>
          </p:cNvPr>
          <p:cNvSpPr/>
          <p:nvPr/>
        </p:nvSpPr>
        <p:spPr>
          <a:xfrm>
            <a:off x="8368144" y="2142836"/>
            <a:ext cx="2641601" cy="2854038"/>
          </a:xfrm>
          <a:prstGeom prst="roundRect">
            <a:avLst/>
          </a:prstGeom>
          <a:solidFill>
            <a:schemeClr val="accent6">
              <a:lumMod val="40000"/>
              <a:lumOff val="60000"/>
            </a:schemeClr>
          </a:solidFill>
          <a:ln w="28575">
            <a:solidFill>
              <a:srgbClr val="00BD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rgbClr val="00323A"/>
                </a:solidFill>
              </a:rPr>
              <a:t>Falta de personalización y flexibilidad</a:t>
            </a:r>
          </a:p>
        </p:txBody>
      </p:sp>
    </p:spTree>
    <p:extLst>
      <p:ext uri="{BB962C8B-B14F-4D97-AF65-F5344CB8AC3E}">
        <p14:creationId xmlns:p14="http://schemas.microsoft.com/office/powerpoint/2010/main" val="746459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7D930-4655-D03F-3E9A-AD67D07008E6}"/>
              </a:ext>
            </a:extLst>
          </p:cNvPr>
          <p:cNvSpPr>
            <a:spLocks noGrp="1"/>
          </p:cNvSpPr>
          <p:nvPr>
            <p:ph type="title"/>
          </p:nvPr>
        </p:nvSpPr>
        <p:spPr>
          <a:xfrm>
            <a:off x="838199" y="284442"/>
            <a:ext cx="10515600" cy="1325563"/>
          </a:xfrm>
        </p:spPr>
        <p:txBody>
          <a:bodyPr/>
          <a:lstStyle/>
          <a:p>
            <a:pPr algn="ctr"/>
            <a:r>
              <a:rPr lang="es-ES" b="1" dirty="0">
                <a:solidFill>
                  <a:srgbClr val="00323A"/>
                </a:solidFill>
                <a:latin typeface="Poppins" panose="00000500000000000000" pitchFamily="2" charset="0"/>
                <a:cs typeface="Poppins" panose="00000500000000000000" pitchFamily="2" charset="0"/>
              </a:rPr>
              <a:t>¿Por qué Deskify?</a:t>
            </a:r>
          </a:p>
        </p:txBody>
      </p:sp>
      <p:pic>
        <p:nvPicPr>
          <p:cNvPr id="7" name="Imagen 6">
            <a:extLst>
              <a:ext uri="{FF2B5EF4-FFF2-40B4-BE49-F238E27FC236}">
                <a16:creationId xmlns:a16="http://schemas.microsoft.com/office/drawing/2014/main" id="{95D500DB-3E3C-EFC4-31CF-C234ADDA6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7416" y="5640108"/>
            <a:ext cx="852767" cy="852767"/>
          </a:xfrm>
          <a:prstGeom prst="rect">
            <a:avLst/>
          </a:prstGeom>
        </p:spPr>
      </p:pic>
      <p:sp>
        <p:nvSpPr>
          <p:cNvPr id="17" name="Marcador de contenido 16">
            <a:extLst>
              <a:ext uri="{FF2B5EF4-FFF2-40B4-BE49-F238E27FC236}">
                <a16:creationId xmlns:a16="http://schemas.microsoft.com/office/drawing/2014/main" id="{CDE580BB-5A01-33A6-689E-925761D378E2}"/>
              </a:ext>
            </a:extLst>
          </p:cNvPr>
          <p:cNvSpPr>
            <a:spLocks noGrp="1"/>
          </p:cNvSpPr>
          <p:nvPr>
            <p:ph idx="1"/>
          </p:nvPr>
        </p:nvSpPr>
        <p:spPr>
          <a:xfrm>
            <a:off x="933621" y="2520530"/>
            <a:ext cx="2164774" cy="2090230"/>
          </a:xfrm>
        </p:spPr>
        <p:txBody>
          <a:bodyPr>
            <a:normAutofit/>
          </a:bodyPr>
          <a:lstStyle/>
          <a:p>
            <a:pPr marL="0" indent="0" algn="just">
              <a:lnSpc>
                <a:spcPct val="120000"/>
              </a:lnSpc>
              <a:buNone/>
            </a:pPr>
            <a:r>
              <a:rPr lang="es-ES" sz="2500" b="1" dirty="0">
                <a:solidFill>
                  <a:srgbClr val="00323A"/>
                </a:solidFill>
                <a:latin typeface="Poppins" panose="00000500000000000000" pitchFamily="2" charset="0"/>
                <a:cs typeface="Poppins" panose="00000500000000000000" pitchFamily="2" charset="0"/>
              </a:rPr>
              <a:t>Interfaz Intuitiva</a:t>
            </a:r>
          </a:p>
          <a:p>
            <a:pPr marL="0" indent="0">
              <a:buNone/>
            </a:pPr>
            <a:r>
              <a:rPr lang="es-ES" sz="1700" dirty="0">
                <a:latin typeface="Poppins" panose="00000500000000000000" pitchFamily="2" charset="0"/>
                <a:cs typeface="Poppins" panose="00000500000000000000" pitchFamily="2" charset="0"/>
              </a:rPr>
              <a:t>Fácil de usar desde el primer momento</a:t>
            </a:r>
          </a:p>
        </p:txBody>
      </p:sp>
      <p:cxnSp>
        <p:nvCxnSpPr>
          <p:cNvPr id="19" name="Conector recto de flecha 18">
            <a:extLst>
              <a:ext uri="{FF2B5EF4-FFF2-40B4-BE49-F238E27FC236}">
                <a16:creationId xmlns:a16="http://schemas.microsoft.com/office/drawing/2014/main" id="{4C9ACD01-2F2A-F5A2-B986-9B86702135AD}"/>
              </a:ext>
            </a:extLst>
          </p:cNvPr>
          <p:cNvCxnSpPr>
            <a:cxnSpLocks/>
          </p:cNvCxnSpPr>
          <p:nvPr/>
        </p:nvCxnSpPr>
        <p:spPr>
          <a:xfrm>
            <a:off x="-78509" y="5172364"/>
            <a:ext cx="11858692" cy="0"/>
          </a:xfrm>
          <a:prstGeom prst="straightConnector1">
            <a:avLst/>
          </a:prstGeom>
          <a:ln w="127000">
            <a:solidFill>
              <a:srgbClr val="00BD71"/>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Elipse 21">
            <a:extLst>
              <a:ext uri="{FF2B5EF4-FFF2-40B4-BE49-F238E27FC236}">
                <a16:creationId xmlns:a16="http://schemas.microsoft.com/office/drawing/2014/main" id="{50926688-F80A-DA06-9987-5A5972A39F26}"/>
              </a:ext>
            </a:extLst>
          </p:cNvPr>
          <p:cNvSpPr/>
          <p:nvPr/>
        </p:nvSpPr>
        <p:spPr>
          <a:xfrm>
            <a:off x="1274617" y="4881419"/>
            <a:ext cx="581889" cy="581889"/>
          </a:xfrm>
          <a:prstGeom prst="ellipse">
            <a:avLst/>
          </a:prstGeom>
          <a:solidFill>
            <a:srgbClr val="00BD71"/>
          </a:solidFill>
          <a:ln>
            <a:solidFill>
              <a:srgbClr val="00BD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5CC7BA82-293C-B9A7-78C2-CB5D05D469B0}"/>
              </a:ext>
            </a:extLst>
          </p:cNvPr>
          <p:cNvSpPr/>
          <p:nvPr/>
        </p:nvSpPr>
        <p:spPr>
          <a:xfrm>
            <a:off x="6632731" y="4857821"/>
            <a:ext cx="581889" cy="581889"/>
          </a:xfrm>
          <a:prstGeom prst="ellipse">
            <a:avLst/>
          </a:prstGeom>
          <a:solidFill>
            <a:srgbClr val="00BD71"/>
          </a:solidFill>
          <a:ln>
            <a:solidFill>
              <a:srgbClr val="00BD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78383175-DFF1-EB3C-3DB0-FDB66B500692}"/>
              </a:ext>
            </a:extLst>
          </p:cNvPr>
          <p:cNvSpPr/>
          <p:nvPr/>
        </p:nvSpPr>
        <p:spPr>
          <a:xfrm>
            <a:off x="3719947" y="4899890"/>
            <a:ext cx="581889" cy="581889"/>
          </a:xfrm>
          <a:prstGeom prst="ellipse">
            <a:avLst/>
          </a:prstGeom>
          <a:solidFill>
            <a:srgbClr val="00BD71"/>
          </a:solidFill>
          <a:ln>
            <a:solidFill>
              <a:srgbClr val="00BD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CA6A8B98-FDFB-4F1A-A495-0F60F19B08A7}"/>
              </a:ext>
            </a:extLst>
          </p:cNvPr>
          <p:cNvSpPr/>
          <p:nvPr/>
        </p:nvSpPr>
        <p:spPr>
          <a:xfrm>
            <a:off x="9206226" y="4881419"/>
            <a:ext cx="581889" cy="581889"/>
          </a:xfrm>
          <a:prstGeom prst="ellipse">
            <a:avLst/>
          </a:prstGeom>
          <a:solidFill>
            <a:srgbClr val="00BD71"/>
          </a:solidFill>
          <a:ln>
            <a:solidFill>
              <a:srgbClr val="00BD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Marcador de contenido 16">
            <a:extLst>
              <a:ext uri="{FF2B5EF4-FFF2-40B4-BE49-F238E27FC236}">
                <a16:creationId xmlns:a16="http://schemas.microsoft.com/office/drawing/2014/main" id="{119F4EA3-21F7-2784-2663-8DF16882DD5C}"/>
              </a:ext>
            </a:extLst>
          </p:cNvPr>
          <p:cNvSpPr txBox="1">
            <a:spLocks/>
          </p:cNvSpPr>
          <p:nvPr/>
        </p:nvSpPr>
        <p:spPr>
          <a:xfrm>
            <a:off x="4010891" y="1986224"/>
            <a:ext cx="1803401" cy="14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
        <p:nvSpPr>
          <p:cNvPr id="27" name="Marcador de contenido 16">
            <a:extLst>
              <a:ext uri="{FF2B5EF4-FFF2-40B4-BE49-F238E27FC236}">
                <a16:creationId xmlns:a16="http://schemas.microsoft.com/office/drawing/2014/main" id="{7061F853-59D3-8556-5AF5-58385410DDA3}"/>
              </a:ext>
            </a:extLst>
          </p:cNvPr>
          <p:cNvSpPr txBox="1">
            <a:spLocks/>
          </p:cNvSpPr>
          <p:nvPr/>
        </p:nvSpPr>
        <p:spPr>
          <a:xfrm>
            <a:off x="6601287" y="1991249"/>
            <a:ext cx="1803401" cy="14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
        <p:nvSpPr>
          <p:cNvPr id="28" name="Marcador de contenido 16">
            <a:extLst>
              <a:ext uri="{FF2B5EF4-FFF2-40B4-BE49-F238E27FC236}">
                <a16:creationId xmlns:a16="http://schemas.microsoft.com/office/drawing/2014/main" id="{2AE2E682-5D88-1235-ADDD-BFA22EE2D224}"/>
              </a:ext>
            </a:extLst>
          </p:cNvPr>
          <p:cNvSpPr txBox="1">
            <a:spLocks/>
          </p:cNvSpPr>
          <p:nvPr/>
        </p:nvSpPr>
        <p:spPr>
          <a:xfrm>
            <a:off x="6813723" y="1966848"/>
            <a:ext cx="1803401" cy="14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
        <p:nvSpPr>
          <p:cNvPr id="30" name="Marcador de contenido 16">
            <a:extLst>
              <a:ext uri="{FF2B5EF4-FFF2-40B4-BE49-F238E27FC236}">
                <a16:creationId xmlns:a16="http://schemas.microsoft.com/office/drawing/2014/main" id="{3278CD17-B9BD-FD72-8D1E-1CC37A79FBC2}"/>
              </a:ext>
            </a:extLst>
          </p:cNvPr>
          <p:cNvSpPr txBox="1">
            <a:spLocks/>
          </p:cNvSpPr>
          <p:nvPr/>
        </p:nvSpPr>
        <p:spPr>
          <a:xfrm>
            <a:off x="3374331" y="1944570"/>
            <a:ext cx="1803401" cy="14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
        <p:nvSpPr>
          <p:cNvPr id="31" name="Marcador de contenido 16">
            <a:extLst>
              <a:ext uri="{FF2B5EF4-FFF2-40B4-BE49-F238E27FC236}">
                <a16:creationId xmlns:a16="http://schemas.microsoft.com/office/drawing/2014/main" id="{E34EA2CE-D09A-16AC-AF73-F3E5F9ABC67C}"/>
              </a:ext>
            </a:extLst>
          </p:cNvPr>
          <p:cNvSpPr txBox="1">
            <a:spLocks/>
          </p:cNvSpPr>
          <p:nvPr/>
        </p:nvSpPr>
        <p:spPr>
          <a:xfrm>
            <a:off x="6915495" y="2225121"/>
            <a:ext cx="1803401" cy="14621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
        <p:nvSpPr>
          <p:cNvPr id="33" name="Marcador de contenido 16">
            <a:extLst>
              <a:ext uri="{FF2B5EF4-FFF2-40B4-BE49-F238E27FC236}">
                <a16:creationId xmlns:a16="http://schemas.microsoft.com/office/drawing/2014/main" id="{B773D031-14EA-ECAA-8C65-2593AC5CC00E}"/>
              </a:ext>
            </a:extLst>
          </p:cNvPr>
          <p:cNvSpPr txBox="1">
            <a:spLocks/>
          </p:cNvSpPr>
          <p:nvPr/>
        </p:nvSpPr>
        <p:spPr>
          <a:xfrm>
            <a:off x="3243357" y="2504768"/>
            <a:ext cx="2343356" cy="2090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ES" sz="2500" b="1" dirty="0">
                <a:solidFill>
                  <a:srgbClr val="00323A"/>
                </a:solidFill>
                <a:latin typeface="Poppins" panose="00000500000000000000" pitchFamily="2" charset="0"/>
                <a:cs typeface="Poppins" panose="00000500000000000000" pitchFamily="2" charset="0"/>
              </a:rPr>
              <a:t>Hecho a tu medida</a:t>
            </a:r>
          </a:p>
          <a:p>
            <a:pPr marL="0" indent="0">
              <a:buFont typeface="Arial" panose="020B0604020202020204" pitchFamily="34" charset="0"/>
              <a:buNone/>
            </a:pPr>
            <a:r>
              <a:rPr lang="es-ES" sz="1700" dirty="0">
                <a:latin typeface="Poppins" panose="00000500000000000000" pitchFamily="2" charset="0"/>
                <a:cs typeface="Poppins" panose="00000500000000000000" pitchFamily="2" charset="0"/>
              </a:rPr>
              <a:t>Adaptable a las necesidades de cada negocio</a:t>
            </a:r>
          </a:p>
        </p:txBody>
      </p:sp>
      <p:sp>
        <p:nvSpPr>
          <p:cNvPr id="34" name="Marcador de contenido 16">
            <a:extLst>
              <a:ext uri="{FF2B5EF4-FFF2-40B4-BE49-F238E27FC236}">
                <a16:creationId xmlns:a16="http://schemas.microsoft.com/office/drawing/2014/main" id="{D0796122-DED0-28B6-F853-DAF6F7F2CF54}"/>
              </a:ext>
            </a:extLst>
          </p:cNvPr>
          <p:cNvSpPr txBox="1">
            <a:spLocks/>
          </p:cNvSpPr>
          <p:nvPr/>
        </p:nvSpPr>
        <p:spPr>
          <a:xfrm>
            <a:off x="6122323" y="2496356"/>
            <a:ext cx="2164774" cy="2090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sz="2500" b="1" dirty="0">
                <a:solidFill>
                  <a:srgbClr val="00323A"/>
                </a:solidFill>
                <a:latin typeface="Poppins" panose="00000500000000000000" pitchFamily="2" charset="0"/>
                <a:cs typeface="Poppins" panose="00000500000000000000" pitchFamily="2" charset="0"/>
              </a:rPr>
              <a:t>Integración Nativa</a:t>
            </a:r>
          </a:p>
          <a:p>
            <a:pPr marL="0" indent="0">
              <a:buFont typeface="Arial" panose="020B0604020202020204" pitchFamily="34" charset="0"/>
              <a:buNone/>
            </a:pPr>
            <a:r>
              <a:rPr lang="es-ES" sz="1700" dirty="0">
                <a:latin typeface="Poppins" panose="00000500000000000000" pitchFamily="2" charset="0"/>
                <a:cs typeface="Poppins" panose="00000500000000000000" pitchFamily="2" charset="0"/>
              </a:rPr>
              <a:t>Compatible en cualquier dispositivo</a:t>
            </a:r>
          </a:p>
        </p:txBody>
      </p:sp>
      <p:sp>
        <p:nvSpPr>
          <p:cNvPr id="35" name="Marcador de contenido 16">
            <a:extLst>
              <a:ext uri="{FF2B5EF4-FFF2-40B4-BE49-F238E27FC236}">
                <a16:creationId xmlns:a16="http://schemas.microsoft.com/office/drawing/2014/main" id="{7E521D75-223F-4AAB-2223-BF2378301C5A}"/>
              </a:ext>
            </a:extLst>
          </p:cNvPr>
          <p:cNvSpPr txBox="1">
            <a:spLocks/>
          </p:cNvSpPr>
          <p:nvPr/>
        </p:nvSpPr>
        <p:spPr>
          <a:xfrm>
            <a:off x="8705728" y="2642158"/>
            <a:ext cx="2164774" cy="209023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s-ES" sz="3200" b="1" dirty="0">
                <a:solidFill>
                  <a:srgbClr val="00323A"/>
                </a:solidFill>
                <a:latin typeface="Poppins" panose="00000500000000000000" pitchFamily="2" charset="0"/>
                <a:cs typeface="Poppins" panose="00000500000000000000" pitchFamily="2" charset="0"/>
              </a:rPr>
              <a:t>Escalable y económico</a:t>
            </a:r>
          </a:p>
          <a:p>
            <a:pPr marL="0" indent="0">
              <a:buNone/>
            </a:pPr>
            <a:r>
              <a:rPr lang="es-ES" sz="2200" dirty="0">
                <a:latin typeface="Poppins" panose="00000500000000000000" pitchFamily="2" charset="0"/>
                <a:cs typeface="Poppins" panose="00000500000000000000" pitchFamily="2" charset="0"/>
              </a:rPr>
              <a:t>Bajos costos, crece con tu empresa</a:t>
            </a:r>
          </a:p>
        </p:txBody>
      </p:sp>
    </p:spTree>
    <p:extLst>
      <p:ext uri="{BB962C8B-B14F-4D97-AF65-F5344CB8AC3E}">
        <p14:creationId xmlns:p14="http://schemas.microsoft.com/office/powerpoint/2010/main" val="98767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8D8517-9378-5537-6B96-8C78B703D485}"/>
              </a:ext>
            </a:extLst>
          </p:cNvPr>
          <p:cNvSpPr>
            <a:spLocks noGrp="1"/>
          </p:cNvSpPr>
          <p:nvPr>
            <p:ph type="title"/>
          </p:nvPr>
        </p:nvSpPr>
        <p:spPr>
          <a:xfrm>
            <a:off x="838200" y="259507"/>
            <a:ext cx="10515600" cy="1325563"/>
          </a:xfrm>
        </p:spPr>
        <p:txBody>
          <a:bodyPr/>
          <a:lstStyle/>
          <a:p>
            <a:pPr algn="ctr"/>
            <a:r>
              <a:rPr lang="es-ES" b="1" dirty="0">
                <a:solidFill>
                  <a:srgbClr val="00323A"/>
                </a:solidFill>
                <a:latin typeface="Poppins" panose="00000500000000000000" pitchFamily="2" charset="0"/>
                <a:cs typeface="Poppins" panose="00000500000000000000" pitchFamily="2" charset="0"/>
              </a:rPr>
              <a:t>Arquitectura y tecnologías usadas</a:t>
            </a:r>
            <a:endParaRPr lang="es-ES" dirty="0"/>
          </a:p>
        </p:txBody>
      </p:sp>
      <p:sp>
        <p:nvSpPr>
          <p:cNvPr id="6" name="AutoShape 2" descr="Astro.js Vector Logo - Download Free SVG Icon | Worldvectorlogo">
            <a:extLst>
              <a:ext uri="{FF2B5EF4-FFF2-40B4-BE49-F238E27FC236}">
                <a16:creationId xmlns:a16="http://schemas.microsoft.com/office/drawing/2014/main" id="{8576FFD6-EAB8-5893-135E-BFE82B14460B}"/>
              </a:ext>
            </a:extLst>
          </p:cNvPr>
          <p:cNvSpPr>
            <a:spLocks noChangeAspect="1" noChangeArrowheads="1"/>
          </p:cNvSpPr>
          <p:nvPr/>
        </p:nvSpPr>
        <p:spPr bwMode="auto">
          <a:xfrm>
            <a:off x="5943600" y="3276600"/>
            <a:ext cx="2030506" cy="20305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Elipse 16">
            <a:extLst>
              <a:ext uri="{FF2B5EF4-FFF2-40B4-BE49-F238E27FC236}">
                <a16:creationId xmlns:a16="http://schemas.microsoft.com/office/drawing/2014/main" id="{EBC26F1E-E8EC-52A7-98A4-0D068A754164}"/>
              </a:ext>
            </a:extLst>
          </p:cNvPr>
          <p:cNvSpPr/>
          <p:nvPr/>
        </p:nvSpPr>
        <p:spPr>
          <a:xfrm>
            <a:off x="3661801" y="2055812"/>
            <a:ext cx="4563597" cy="4563597"/>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859F33D3-7FB3-BA5A-CB06-E21AD3A0BB73}"/>
              </a:ext>
            </a:extLst>
          </p:cNvPr>
          <p:cNvSpPr/>
          <p:nvPr/>
        </p:nvSpPr>
        <p:spPr>
          <a:xfrm>
            <a:off x="5174455" y="1392238"/>
            <a:ext cx="1581429" cy="1581429"/>
          </a:xfrm>
          <a:prstGeom prst="ellipse">
            <a:avLst/>
          </a:prstGeom>
          <a:solidFill>
            <a:schemeClr val="accent6">
              <a:lumMod val="20000"/>
              <a:lumOff val="80000"/>
            </a:schemeClr>
          </a:solidFill>
          <a:ln w="28575">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93C9458D-577C-0086-6694-A01DFA57738F}"/>
              </a:ext>
            </a:extLst>
          </p:cNvPr>
          <p:cNvSpPr/>
          <p:nvPr/>
        </p:nvSpPr>
        <p:spPr>
          <a:xfrm>
            <a:off x="7202162" y="4524937"/>
            <a:ext cx="1581429" cy="1581429"/>
          </a:xfrm>
          <a:prstGeom prst="ellipse">
            <a:avLst/>
          </a:prstGeom>
          <a:solidFill>
            <a:schemeClr val="accent6">
              <a:lumMod val="20000"/>
              <a:lumOff val="80000"/>
            </a:schemeClr>
          </a:solidFill>
          <a:ln w="28575">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23628151-82F2-EF74-F70C-11B7D9F861F5}"/>
              </a:ext>
            </a:extLst>
          </p:cNvPr>
          <p:cNvSpPr/>
          <p:nvPr/>
        </p:nvSpPr>
        <p:spPr>
          <a:xfrm>
            <a:off x="3103608" y="4516391"/>
            <a:ext cx="1581429" cy="1581429"/>
          </a:xfrm>
          <a:prstGeom prst="ellipse">
            <a:avLst/>
          </a:prstGeom>
          <a:solidFill>
            <a:schemeClr val="accent6">
              <a:lumMod val="20000"/>
              <a:lumOff val="80000"/>
            </a:schemeClr>
          </a:solidFill>
          <a:ln w="28575">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
          </a:p>
        </p:txBody>
      </p:sp>
      <p:pic>
        <p:nvPicPr>
          <p:cNvPr id="16" name="Gráfico 15">
            <a:extLst>
              <a:ext uri="{FF2B5EF4-FFF2-40B4-BE49-F238E27FC236}">
                <a16:creationId xmlns:a16="http://schemas.microsoft.com/office/drawing/2014/main" id="{795463FA-7D20-1EE1-9D54-D22B6A3EC1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2356" y="4765356"/>
            <a:ext cx="1083500" cy="1083500"/>
          </a:xfrm>
          <a:prstGeom prst="rect">
            <a:avLst/>
          </a:prstGeom>
        </p:spPr>
      </p:pic>
      <p:pic>
        <p:nvPicPr>
          <p:cNvPr id="10" name="Gráfico 9">
            <a:extLst>
              <a:ext uri="{FF2B5EF4-FFF2-40B4-BE49-F238E27FC236}">
                <a16:creationId xmlns:a16="http://schemas.microsoft.com/office/drawing/2014/main" id="{E5F1DF20-9F62-CB0F-979E-962CD30CDB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0521" y="4693304"/>
            <a:ext cx="1227601" cy="1227601"/>
          </a:xfrm>
          <a:prstGeom prst="rect">
            <a:avLst/>
          </a:prstGeom>
        </p:spPr>
      </p:pic>
      <p:pic>
        <p:nvPicPr>
          <p:cNvPr id="12" name="Gráfico 11">
            <a:extLst>
              <a:ext uri="{FF2B5EF4-FFF2-40B4-BE49-F238E27FC236}">
                <a16:creationId xmlns:a16="http://schemas.microsoft.com/office/drawing/2014/main" id="{83879D50-32AA-005B-EDE9-BF2E66CDC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5744" y="1673527"/>
            <a:ext cx="1018849" cy="1018849"/>
          </a:xfrm>
          <a:prstGeom prst="rect">
            <a:avLst/>
          </a:prstGeom>
        </p:spPr>
      </p:pic>
      <p:pic>
        <p:nvPicPr>
          <p:cNvPr id="31" name="Marcador de contenido 30">
            <a:extLst>
              <a:ext uri="{FF2B5EF4-FFF2-40B4-BE49-F238E27FC236}">
                <a16:creationId xmlns:a16="http://schemas.microsoft.com/office/drawing/2014/main" id="{065CBEF9-023A-6F3F-50A4-2FC333EF856C}"/>
              </a:ext>
            </a:extLst>
          </p:cNvPr>
          <p:cNvPicPr>
            <a:picLocks noGrp="1" noChangeAspect="1"/>
          </p:cNvPicPr>
          <p:nvPr>
            <p:ph idx="1"/>
          </p:nvPr>
        </p:nvPicPr>
        <p:blipFill>
          <a:blip r:embed="rId9">
            <a:extLst>
              <a:ext uri="{96DAC541-7B7A-43D3-8B79-37D633B846F1}">
                <asvg:svgBlip xmlns:asvg="http://schemas.microsoft.com/office/drawing/2016/SVG/main" r:embed="rId10"/>
              </a:ext>
            </a:extLst>
          </a:blip>
          <a:stretch>
            <a:fillRect/>
          </a:stretch>
        </p:blipFill>
        <p:spPr>
          <a:xfrm>
            <a:off x="4122791" y="1654477"/>
            <a:ext cx="761206" cy="761206"/>
          </a:xfrm>
        </p:spPr>
      </p:pic>
      <p:pic>
        <p:nvPicPr>
          <p:cNvPr id="29" name="Imagen 28">
            <a:extLst>
              <a:ext uri="{FF2B5EF4-FFF2-40B4-BE49-F238E27FC236}">
                <a16:creationId xmlns:a16="http://schemas.microsoft.com/office/drawing/2014/main" id="{9818205A-CAB5-F210-0A0A-A3F1A79360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27416" y="5640108"/>
            <a:ext cx="852767" cy="852767"/>
          </a:xfrm>
          <a:prstGeom prst="rect">
            <a:avLst/>
          </a:prstGeom>
        </p:spPr>
      </p:pic>
      <p:pic>
        <p:nvPicPr>
          <p:cNvPr id="33" name="Gráfico 32">
            <a:extLst>
              <a:ext uri="{FF2B5EF4-FFF2-40B4-BE49-F238E27FC236}">
                <a16:creationId xmlns:a16="http://schemas.microsoft.com/office/drawing/2014/main" id="{5C000192-5112-5E95-52F0-F50695297B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1670" y="1661435"/>
            <a:ext cx="761206" cy="761206"/>
          </a:xfrm>
          <a:prstGeom prst="rect">
            <a:avLst/>
          </a:prstGeom>
        </p:spPr>
      </p:pic>
      <p:pic>
        <p:nvPicPr>
          <p:cNvPr id="35" name="Gráfico 34">
            <a:extLst>
              <a:ext uri="{FF2B5EF4-FFF2-40B4-BE49-F238E27FC236}">
                <a16:creationId xmlns:a16="http://schemas.microsoft.com/office/drawing/2014/main" id="{EEB6303D-118B-4BBA-02AD-61401708A7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04802" y="5540302"/>
            <a:ext cx="761206" cy="761206"/>
          </a:xfrm>
          <a:prstGeom prst="rect">
            <a:avLst/>
          </a:prstGeom>
        </p:spPr>
      </p:pic>
      <p:pic>
        <p:nvPicPr>
          <p:cNvPr id="37" name="Gráfico 36">
            <a:extLst>
              <a:ext uri="{FF2B5EF4-FFF2-40B4-BE49-F238E27FC236}">
                <a16:creationId xmlns:a16="http://schemas.microsoft.com/office/drawing/2014/main" id="{ED4F6066-8806-8C39-BC14-9208AAD01CE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98866" y="2455966"/>
            <a:ext cx="860917" cy="860917"/>
          </a:xfrm>
          <a:prstGeom prst="rect">
            <a:avLst/>
          </a:prstGeom>
        </p:spPr>
      </p:pic>
      <p:pic>
        <p:nvPicPr>
          <p:cNvPr id="39" name="Gráfico 38">
            <a:extLst>
              <a:ext uri="{FF2B5EF4-FFF2-40B4-BE49-F238E27FC236}">
                <a16:creationId xmlns:a16="http://schemas.microsoft.com/office/drawing/2014/main" id="{89E15CB5-BDFC-9B00-2A44-79CB38C5BA5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96000" y="5540302"/>
            <a:ext cx="761206" cy="761206"/>
          </a:xfrm>
          <a:prstGeom prst="rect">
            <a:avLst/>
          </a:prstGeom>
        </p:spPr>
      </p:pic>
      <p:pic>
        <p:nvPicPr>
          <p:cNvPr id="41" name="Gráfico 40">
            <a:extLst>
              <a:ext uri="{FF2B5EF4-FFF2-40B4-BE49-F238E27FC236}">
                <a16:creationId xmlns:a16="http://schemas.microsoft.com/office/drawing/2014/main" id="{AE79E0E5-3D48-2FE0-D8A5-33E5F091D3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40120" y="4516391"/>
            <a:ext cx="761206" cy="761206"/>
          </a:xfrm>
          <a:prstGeom prst="rect">
            <a:avLst/>
          </a:prstGeom>
        </p:spPr>
      </p:pic>
      <p:pic>
        <p:nvPicPr>
          <p:cNvPr id="43" name="Gráfico 42">
            <a:extLst>
              <a:ext uri="{FF2B5EF4-FFF2-40B4-BE49-F238E27FC236}">
                <a16:creationId xmlns:a16="http://schemas.microsoft.com/office/drawing/2014/main" id="{BD24086E-66E4-3CF1-1CED-25FBA35BF60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7424" y="2503337"/>
            <a:ext cx="910723" cy="910723"/>
          </a:xfrm>
          <a:prstGeom prst="rect">
            <a:avLst/>
          </a:prstGeom>
        </p:spPr>
      </p:pic>
      <p:pic>
        <p:nvPicPr>
          <p:cNvPr id="45" name="Gráfico 44">
            <a:extLst>
              <a:ext uri="{FF2B5EF4-FFF2-40B4-BE49-F238E27FC236}">
                <a16:creationId xmlns:a16="http://schemas.microsoft.com/office/drawing/2014/main" id="{F10A095B-ACDC-E050-7AE4-036B2753CC6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18006" y="4473748"/>
            <a:ext cx="761206" cy="761206"/>
          </a:xfrm>
          <a:prstGeom prst="rect">
            <a:avLst/>
          </a:prstGeom>
        </p:spPr>
      </p:pic>
      <p:sp>
        <p:nvSpPr>
          <p:cNvPr id="47" name="CuadroTexto 46">
            <a:extLst>
              <a:ext uri="{FF2B5EF4-FFF2-40B4-BE49-F238E27FC236}">
                <a16:creationId xmlns:a16="http://schemas.microsoft.com/office/drawing/2014/main" id="{7C97555F-7D25-593E-030C-C775EAE45552}"/>
              </a:ext>
            </a:extLst>
          </p:cNvPr>
          <p:cNvSpPr txBox="1"/>
          <p:nvPr/>
        </p:nvSpPr>
        <p:spPr>
          <a:xfrm>
            <a:off x="646847" y="5213019"/>
            <a:ext cx="2341664" cy="707886"/>
          </a:xfrm>
          <a:prstGeom prst="rect">
            <a:avLst/>
          </a:prstGeom>
          <a:noFill/>
        </p:spPr>
        <p:txBody>
          <a:bodyPr wrap="square" rtlCol="0">
            <a:spAutoFit/>
          </a:bodyPr>
          <a:lstStyle/>
          <a:p>
            <a:r>
              <a:rPr lang="es-ES" sz="2000" b="1" dirty="0">
                <a:solidFill>
                  <a:srgbClr val="00323A"/>
                </a:solidFill>
                <a:latin typeface="Roboto" panose="02000000000000000000" pitchFamily="2" charset="0"/>
                <a:ea typeface="Roboto" panose="02000000000000000000" pitchFamily="2" charset="0"/>
              </a:rPr>
              <a:t>Dynamic </a:t>
            </a:r>
            <a:r>
              <a:rPr lang="es-ES" sz="2000" b="1" dirty="0" err="1">
                <a:solidFill>
                  <a:srgbClr val="00323A"/>
                </a:solidFill>
                <a:latin typeface="Roboto" panose="02000000000000000000" pitchFamily="2" charset="0"/>
                <a:ea typeface="Roboto" panose="02000000000000000000" pitchFamily="2" charset="0"/>
              </a:rPr>
              <a:t>Landing</a:t>
            </a:r>
            <a:r>
              <a:rPr lang="es-ES" sz="2000" b="1" dirty="0">
                <a:solidFill>
                  <a:srgbClr val="00323A"/>
                </a:solidFill>
                <a:latin typeface="Roboto" panose="02000000000000000000" pitchFamily="2" charset="0"/>
                <a:ea typeface="Roboto" panose="02000000000000000000" pitchFamily="2" charset="0"/>
              </a:rPr>
              <a:t> Page</a:t>
            </a:r>
          </a:p>
        </p:txBody>
      </p:sp>
      <p:sp>
        <p:nvSpPr>
          <p:cNvPr id="48" name="CuadroTexto 47">
            <a:extLst>
              <a:ext uri="{FF2B5EF4-FFF2-40B4-BE49-F238E27FC236}">
                <a16:creationId xmlns:a16="http://schemas.microsoft.com/office/drawing/2014/main" id="{10610B0B-D01F-10F7-20E1-CC49C6124935}"/>
              </a:ext>
            </a:extLst>
          </p:cNvPr>
          <p:cNvSpPr txBox="1"/>
          <p:nvPr/>
        </p:nvSpPr>
        <p:spPr>
          <a:xfrm>
            <a:off x="9048913" y="5230673"/>
            <a:ext cx="2341664" cy="707886"/>
          </a:xfrm>
          <a:prstGeom prst="rect">
            <a:avLst/>
          </a:prstGeom>
          <a:noFill/>
        </p:spPr>
        <p:txBody>
          <a:bodyPr wrap="square" rtlCol="0">
            <a:spAutoFit/>
          </a:bodyPr>
          <a:lstStyle/>
          <a:p>
            <a:r>
              <a:rPr lang="es-ES" sz="2000" b="1" dirty="0">
                <a:solidFill>
                  <a:srgbClr val="00323A"/>
                </a:solidFill>
                <a:latin typeface="Roboto" panose="02000000000000000000" pitchFamily="2" charset="0"/>
                <a:ea typeface="Roboto" panose="02000000000000000000" pitchFamily="2" charset="0"/>
              </a:rPr>
              <a:t>Single Page </a:t>
            </a:r>
            <a:r>
              <a:rPr lang="es-ES" sz="2000" b="1" dirty="0" err="1">
                <a:solidFill>
                  <a:srgbClr val="00323A"/>
                </a:solidFill>
                <a:latin typeface="Roboto" panose="02000000000000000000" pitchFamily="2" charset="0"/>
                <a:ea typeface="Roboto" panose="02000000000000000000" pitchFamily="2" charset="0"/>
              </a:rPr>
              <a:t>Application</a:t>
            </a:r>
            <a:endParaRPr lang="es-ES" sz="2000" b="1" dirty="0">
              <a:solidFill>
                <a:srgbClr val="00323A"/>
              </a:solidFill>
              <a:latin typeface="Roboto" panose="02000000000000000000" pitchFamily="2" charset="0"/>
              <a:ea typeface="Roboto" panose="02000000000000000000" pitchFamily="2" charset="0"/>
            </a:endParaRPr>
          </a:p>
        </p:txBody>
      </p:sp>
      <p:sp>
        <p:nvSpPr>
          <p:cNvPr id="49" name="CuadroTexto 48">
            <a:extLst>
              <a:ext uri="{FF2B5EF4-FFF2-40B4-BE49-F238E27FC236}">
                <a16:creationId xmlns:a16="http://schemas.microsoft.com/office/drawing/2014/main" id="{E7E58DB6-596E-2500-19B0-39BFB2B92510}"/>
              </a:ext>
            </a:extLst>
          </p:cNvPr>
          <p:cNvSpPr txBox="1"/>
          <p:nvPr/>
        </p:nvSpPr>
        <p:spPr>
          <a:xfrm>
            <a:off x="6611461" y="1380348"/>
            <a:ext cx="2341664" cy="400110"/>
          </a:xfrm>
          <a:prstGeom prst="rect">
            <a:avLst/>
          </a:prstGeom>
          <a:noFill/>
        </p:spPr>
        <p:txBody>
          <a:bodyPr wrap="square" rtlCol="0">
            <a:spAutoFit/>
          </a:bodyPr>
          <a:lstStyle/>
          <a:p>
            <a:r>
              <a:rPr lang="es-ES" sz="2000" b="1" dirty="0">
                <a:solidFill>
                  <a:srgbClr val="00323A"/>
                </a:solidFill>
                <a:latin typeface="Roboto" panose="02000000000000000000" pitchFamily="2" charset="0"/>
                <a:ea typeface="Roboto" panose="02000000000000000000" pitchFamily="2" charset="0"/>
              </a:rPr>
              <a:t>API</a:t>
            </a:r>
          </a:p>
        </p:txBody>
      </p:sp>
    </p:spTree>
    <p:extLst>
      <p:ext uri="{BB962C8B-B14F-4D97-AF65-F5344CB8AC3E}">
        <p14:creationId xmlns:p14="http://schemas.microsoft.com/office/powerpoint/2010/main" val="1949656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C35FA5-1BD3-74B9-422B-FAAD8490108D}"/>
              </a:ext>
            </a:extLst>
          </p:cNvPr>
          <p:cNvSpPr>
            <a:spLocks noGrp="1"/>
          </p:cNvSpPr>
          <p:nvPr>
            <p:ph type="title"/>
          </p:nvPr>
        </p:nvSpPr>
        <p:spPr>
          <a:xfrm>
            <a:off x="5143500" y="365125"/>
            <a:ext cx="6210300" cy="1325563"/>
          </a:xfrm>
        </p:spPr>
        <p:txBody>
          <a:bodyPr/>
          <a:lstStyle/>
          <a:p>
            <a:r>
              <a:rPr lang="es-ES" b="1" dirty="0">
                <a:solidFill>
                  <a:srgbClr val="00323A"/>
                </a:solidFill>
                <a:latin typeface="Poppins" panose="00000500000000000000" pitchFamily="2" charset="0"/>
                <a:cs typeface="Poppins" panose="00000500000000000000" pitchFamily="2" charset="0"/>
              </a:rPr>
              <a:t>Uso de Deskify</a:t>
            </a:r>
            <a:endParaRPr lang="es-ES" dirty="0"/>
          </a:p>
        </p:txBody>
      </p:sp>
      <p:pic>
        <p:nvPicPr>
          <p:cNvPr id="7" name="Marcador de contenido 6">
            <a:extLst>
              <a:ext uri="{FF2B5EF4-FFF2-40B4-BE49-F238E27FC236}">
                <a16:creationId xmlns:a16="http://schemas.microsoft.com/office/drawing/2014/main" id="{91905F6D-89AA-DEAB-242D-B77A8888C477}"/>
              </a:ext>
            </a:extLst>
          </p:cNvPr>
          <p:cNvPicPr>
            <a:picLocks noGrp="1" noChangeAspect="1"/>
          </p:cNvPicPr>
          <p:nvPr>
            <p:ph idx="1"/>
          </p:nvPr>
        </p:nvPicPr>
        <p:blipFill>
          <a:blip r:embed="rId3"/>
          <a:srcRect l="10000"/>
          <a:stretch/>
        </p:blipFill>
        <p:spPr>
          <a:xfrm>
            <a:off x="0" y="0"/>
            <a:ext cx="4800600" cy="6858000"/>
          </a:xfrm>
        </p:spPr>
      </p:pic>
      <p:sp>
        <p:nvSpPr>
          <p:cNvPr id="10" name="Flecha: cheurón 9">
            <a:extLst>
              <a:ext uri="{FF2B5EF4-FFF2-40B4-BE49-F238E27FC236}">
                <a16:creationId xmlns:a16="http://schemas.microsoft.com/office/drawing/2014/main" id="{3B81D1FF-F00C-2690-CEB6-14EF28C62E5E}"/>
              </a:ext>
            </a:extLst>
          </p:cNvPr>
          <p:cNvSpPr/>
          <p:nvPr/>
        </p:nvSpPr>
        <p:spPr>
          <a:xfrm rot="5400000">
            <a:off x="5226839" y="1840707"/>
            <a:ext cx="1400175" cy="1081088"/>
          </a:xfrm>
          <a:prstGeom prst="chevron">
            <a:avLst/>
          </a:prstGeom>
          <a:solidFill>
            <a:srgbClr val="00BD71"/>
          </a:solidFill>
          <a:ln w="28575">
            <a:solidFill>
              <a:srgbClr val="003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2" name="Flecha: cheurón 11">
            <a:extLst>
              <a:ext uri="{FF2B5EF4-FFF2-40B4-BE49-F238E27FC236}">
                <a16:creationId xmlns:a16="http://schemas.microsoft.com/office/drawing/2014/main" id="{617EFCC8-B53F-1F0D-7473-5174C646E356}"/>
              </a:ext>
            </a:extLst>
          </p:cNvPr>
          <p:cNvSpPr/>
          <p:nvPr/>
        </p:nvSpPr>
        <p:spPr>
          <a:xfrm rot="5400000">
            <a:off x="5226839" y="2878931"/>
            <a:ext cx="1400175" cy="1081088"/>
          </a:xfrm>
          <a:prstGeom prst="chevron">
            <a:avLst/>
          </a:prstGeom>
          <a:solidFill>
            <a:srgbClr val="00BD71"/>
          </a:solidFill>
          <a:ln w="28575">
            <a:solidFill>
              <a:srgbClr val="003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3" name="Flecha: cheurón 12">
            <a:extLst>
              <a:ext uri="{FF2B5EF4-FFF2-40B4-BE49-F238E27FC236}">
                <a16:creationId xmlns:a16="http://schemas.microsoft.com/office/drawing/2014/main" id="{9C28E9BB-A1AD-E23E-B18C-AD42583CAAB2}"/>
              </a:ext>
            </a:extLst>
          </p:cNvPr>
          <p:cNvSpPr/>
          <p:nvPr/>
        </p:nvSpPr>
        <p:spPr>
          <a:xfrm rot="5400000">
            <a:off x="5226838" y="3917156"/>
            <a:ext cx="1400175" cy="1081088"/>
          </a:xfrm>
          <a:prstGeom prst="chevron">
            <a:avLst/>
          </a:prstGeom>
          <a:solidFill>
            <a:srgbClr val="00BD71"/>
          </a:solidFill>
          <a:ln w="28575">
            <a:solidFill>
              <a:srgbClr val="003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4" name="Flecha: cheurón 13">
            <a:extLst>
              <a:ext uri="{FF2B5EF4-FFF2-40B4-BE49-F238E27FC236}">
                <a16:creationId xmlns:a16="http://schemas.microsoft.com/office/drawing/2014/main" id="{24024AAB-69BE-FF35-B8E2-A860300A2539}"/>
              </a:ext>
            </a:extLst>
          </p:cNvPr>
          <p:cNvSpPr/>
          <p:nvPr/>
        </p:nvSpPr>
        <p:spPr>
          <a:xfrm rot="5400000">
            <a:off x="5226838" y="4955381"/>
            <a:ext cx="1400175" cy="1081088"/>
          </a:xfrm>
          <a:prstGeom prst="chevron">
            <a:avLst/>
          </a:prstGeom>
          <a:solidFill>
            <a:srgbClr val="00BD71"/>
          </a:solidFill>
          <a:ln w="28575">
            <a:solidFill>
              <a:srgbClr val="0032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sp>
        <p:nvSpPr>
          <p:cNvPr id="15" name="CuadroTexto 14">
            <a:extLst>
              <a:ext uri="{FF2B5EF4-FFF2-40B4-BE49-F238E27FC236}">
                <a16:creationId xmlns:a16="http://schemas.microsoft.com/office/drawing/2014/main" id="{881486D8-DEF0-F7DD-DF57-BFBBF834F7EF}"/>
              </a:ext>
            </a:extLst>
          </p:cNvPr>
          <p:cNvSpPr txBox="1"/>
          <p:nvPr/>
        </p:nvSpPr>
        <p:spPr>
          <a:xfrm>
            <a:off x="7053258" y="1890742"/>
            <a:ext cx="3181350" cy="615553"/>
          </a:xfrm>
          <a:prstGeom prst="rect">
            <a:avLst/>
          </a:prstGeom>
          <a:noFill/>
        </p:spPr>
        <p:txBody>
          <a:bodyPr wrap="square" rtlCol="0">
            <a:spAutoFit/>
          </a:bodyPr>
          <a:lstStyle/>
          <a:p>
            <a:r>
              <a:rPr lang="es-ES" sz="2000" b="1" dirty="0">
                <a:solidFill>
                  <a:srgbClr val="00323A"/>
                </a:solidFill>
                <a:latin typeface="Poppins" panose="00000500000000000000" pitchFamily="2" charset="0"/>
                <a:cs typeface="Poppins" panose="00000500000000000000" pitchFamily="2" charset="0"/>
              </a:rPr>
              <a:t>Creación de Tickets</a:t>
            </a:r>
          </a:p>
          <a:p>
            <a:r>
              <a:rPr lang="es-ES" sz="1400" dirty="0">
                <a:solidFill>
                  <a:srgbClr val="00323A"/>
                </a:solidFill>
                <a:latin typeface="Poppins" panose="00000500000000000000" pitchFamily="2" charset="0"/>
                <a:cs typeface="Poppins" panose="00000500000000000000" pitchFamily="2" charset="0"/>
              </a:rPr>
              <a:t>Inicio fácil y rápido</a:t>
            </a:r>
          </a:p>
        </p:txBody>
      </p:sp>
      <p:sp>
        <p:nvSpPr>
          <p:cNvPr id="17" name="CuadroTexto 16">
            <a:extLst>
              <a:ext uri="{FF2B5EF4-FFF2-40B4-BE49-F238E27FC236}">
                <a16:creationId xmlns:a16="http://schemas.microsoft.com/office/drawing/2014/main" id="{2AC135F8-6A66-DEE8-C466-FCA503EBA5B4}"/>
              </a:ext>
            </a:extLst>
          </p:cNvPr>
          <p:cNvSpPr txBox="1"/>
          <p:nvPr/>
        </p:nvSpPr>
        <p:spPr>
          <a:xfrm>
            <a:off x="7053261" y="2890809"/>
            <a:ext cx="3181350" cy="923330"/>
          </a:xfrm>
          <a:prstGeom prst="rect">
            <a:avLst/>
          </a:prstGeom>
          <a:noFill/>
        </p:spPr>
        <p:txBody>
          <a:bodyPr wrap="square" rtlCol="0">
            <a:spAutoFit/>
          </a:bodyPr>
          <a:lstStyle/>
          <a:p>
            <a:r>
              <a:rPr lang="es-ES" sz="2000" b="1" dirty="0">
                <a:solidFill>
                  <a:srgbClr val="00323A"/>
                </a:solidFill>
                <a:latin typeface="Poppins" panose="00000500000000000000" pitchFamily="2" charset="0"/>
                <a:cs typeface="Poppins" panose="00000500000000000000" pitchFamily="2" charset="0"/>
              </a:rPr>
              <a:t>Asignación de agente</a:t>
            </a:r>
          </a:p>
          <a:p>
            <a:r>
              <a:rPr lang="es-ES" sz="1400" dirty="0">
                <a:solidFill>
                  <a:srgbClr val="00323A"/>
                </a:solidFill>
                <a:latin typeface="Poppins" panose="00000500000000000000" pitchFamily="2" charset="0"/>
                <a:cs typeface="Poppins" panose="00000500000000000000" pitchFamily="2" charset="0"/>
              </a:rPr>
              <a:t>Optimización del flujo de trabajo</a:t>
            </a:r>
          </a:p>
          <a:p>
            <a:endParaRPr lang="es-ES" sz="2000" b="1" dirty="0">
              <a:solidFill>
                <a:srgbClr val="00323A"/>
              </a:solidFill>
              <a:latin typeface="Poppins" panose="00000500000000000000" pitchFamily="2" charset="0"/>
              <a:cs typeface="Poppins" panose="00000500000000000000" pitchFamily="2" charset="0"/>
            </a:endParaRPr>
          </a:p>
        </p:txBody>
      </p:sp>
      <p:sp>
        <p:nvSpPr>
          <p:cNvPr id="18" name="CuadroTexto 17">
            <a:extLst>
              <a:ext uri="{FF2B5EF4-FFF2-40B4-BE49-F238E27FC236}">
                <a16:creationId xmlns:a16="http://schemas.microsoft.com/office/drawing/2014/main" id="{33A72B05-3C14-E93C-3AB4-F9F52404BEE1}"/>
              </a:ext>
            </a:extLst>
          </p:cNvPr>
          <p:cNvSpPr txBox="1"/>
          <p:nvPr/>
        </p:nvSpPr>
        <p:spPr>
          <a:xfrm>
            <a:off x="7053259" y="3929033"/>
            <a:ext cx="3181350" cy="615553"/>
          </a:xfrm>
          <a:prstGeom prst="rect">
            <a:avLst/>
          </a:prstGeom>
          <a:noFill/>
        </p:spPr>
        <p:txBody>
          <a:bodyPr wrap="square" rtlCol="0">
            <a:spAutoFit/>
          </a:bodyPr>
          <a:lstStyle/>
          <a:p>
            <a:r>
              <a:rPr lang="es-ES" sz="2000" b="1" dirty="0">
                <a:solidFill>
                  <a:srgbClr val="00323A"/>
                </a:solidFill>
                <a:latin typeface="Poppins" panose="00000500000000000000" pitchFamily="2" charset="0"/>
                <a:cs typeface="Poppins" panose="00000500000000000000" pitchFamily="2" charset="0"/>
              </a:rPr>
              <a:t>Resolución eficiente</a:t>
            </a:r>
          </a:p>
          <a:p>
            <a:r>
              <a:rPr lang="es-ES" sz="1400" dirty="0">
                <a:solidFill>
                  <a:srgbClr val="00323A"/>
                </a:solidFill>
                <a:latin typeface="Poppins" panose="00000500000000000000" pitchFamily="2" charset="0"/>
                <a:cs typeface="Poppins" panose="00000500000000000000" pitchFamily="2" charset="0"/>
              </a:rPr>
              <a:t>Mejora en tiempos y resultados</a:t>
            </a:r>
            <a:endParaRPr lang="es-ES" sz="2000" b="1" dirty="0">
              <a:solidFill>
                <a:srgbClr val="00323A"/>
              </a:solidFill>
              <a:latin typeface="Poppins" panose="00000500000000000000" pitchFamily="2" charset="0"/>
              <a:cs typeface="Poppins" panose="00000500000000000000" pitchFamily="2" charset="0"/>
            </a:endParaRPr>
          </a:p>
        </p:txBody>
      </p:sp>
      <p:sp>
        <p:nvSpPr>
          <p:cNvPr id="19" name="CuadroTexto 18">
            <a:extLst>
              <a:ext uri="{FF2B5EF4-FFF2-40B4-BE49-F238E27FC236}">
                <a16:creationId xmlns:a16="http://schemas.microsoft.com/office/drawing/2014/main" id="{A9BB60EE-CAAE-D575-A896-7FF0722A1C0A}"/>
              </a:ext>
            </a:extLst>
          </p:cNvPr>
          <p:cNvSpPr txBox="1"/>
          <p:nvPr/>
        </p:nvSpPr>
        <p:spPr>
          <a:xfrm>
            <a:off x="7053258" y="4967258"/>
            <a:ext cx="4300541" cy="615553"/>
          </a:xfrm>
          <a:prstGeom prst="rect">
            <a:avLst/>
          </a:prstGeom>
          <a:noFill/>
        </p:spPr>
        <p:txBody>
          <a:bodyPr wrap="square" rtlCol="0">
            <a:spAutoFit/>
          </a:bodyPr>
          <a:lstStyle/>
          <a:p>
            <a:r>
              <a:rPr lang="es-ES" sz="2000" b="1" dirty="0">
                <a:solidFill>
                  <a:srgbClr val="00323A"/>
                </a:solidFill>
                <a:latin typeface="Poppins" panose="00000500000000000000" pitchFamily="2" charset="0"/>
                <a:cs typeface="Poppins" panose="00000500000000000000" pitchFamily="2" charset="0"/>
              </a:rPr>
              <a:t>Cliente satisfecho</a:t>
            </a:r>
          </a:p>
          <a:p>
            <a:r>
              <a:rPr lang="es-ES" sz="1400" dirty="0">
                <a:solidFill>
                  <a:srgbClr val="00323A"/>
                </a:solidFill>
                <a:latin typeface="Poppins" panose="00000500000000000000" pitchFamily="2" charset="0"/>
                <a:cs typeface="Poppins" panose="00000500000000000000" pitchFamily="2" charset="0"/>
              </a:rPr>
              <a:t>Interacción con la audiencia</a:t>
            </a:r>
            <a:endParaRPr lang="es-ES" sz="2000" dirty="0">
              <a:solidFill>
                <a:srgbClr val="00323A"/>
              </a:solidFill>
              <a:latin typeface="Poppins" panose="00000500000000000000" pitchFamily="2" charset="0"/>
              <a:cs typeface="Poppins" panose="00000500000000000000" pitchFamily="2" charset="0"/>
            </a:endParaRPr>
          </a:p>
        </p:txBody>
      </p:sp>
      <p:sp>
        <p:nvSpPr>
          <p:cNvPr id="20" name="CuadroTexto 19">
            <a:extLst>
              <a:ext uri="{FF2B5EF4-FFF2-40B4-BE49-F238E27FC236}">
                <a16:creationId xmlns:a16="http://schemas.microsoft.com/office/drawing/2014/main" id="{C0C0BA2C-EE35-EC8C-76B6-3D4498E8877D}"/>
              </a:ext>
            </a:extLst>
          </p:cNvPr>
          <p:cNvSpPr txBox="1"/>
          <p:nvPr/>
        </p:nvSpPr>
        <p:spPr>
          <a:xfrm>
            <a:off x="5779287" y="2312492"/>
            <a:ext cx="295275" cy="461665"/>
          </a:xfrm>
          <a:prstGeom prst="rect">
            <a:avLst/>
          </a:prstGeom>
          <a:noFill/>
        </p:spPr>
        <p:txBody>
          <a:bodyPr wrap="square" rtlCol="0">
            <a:spAutoFit/>
          </a:bodyPr>
          <a:lstStyle/>
          <a:p>
            <a:pPr algn="ctr"/>
            <a:r>
              <a:rPr lang="es-ES" sz="2400" b="1" dirty="0">
                <a:solidFill>
                  <a:srgbClr val="00323A"/>
                </a:solidFill>
                <a:latin typeface="Poppins" panose="00000500000000000000" pitchFamily="2" charset="0"/>
                <a:cs typeface="Poppins" panose="00000500000000000000" pitchFamily="2" charset="0"/>
              </a:rPr>
              <a:t>1</a:t>
            </a:r>
          </a:p>
        </p:txBody>
      </p:sp>
      <p:sp>
        <p:nvSpPr>
          <p:cNvPr id="21" name="CuadroTexto 20">
            <a:extLst>
              <a:ext uri="{FF2B5EF4-FFF2-40B4-BE49-F238E27FC236}">
                <a16:creationId xmlns:a16="http://schemas.microsoft.com/office/drawing/2014/main" id="{928ECAC6-5A4C-7F39-D206-3777AC7C77F4}"/>
              </a:ext>
            </a:extLst>
          </p:cNvPr>
          <p:cNvSpPr txBox="1"/>
          <p:nvPr/>
        </p:nvSpPr>
        <p:spPr>
          <a:xfrm>
            <a:off x="5776103" y="3369618"/>
            <a:ext cx="295275" cy="461665"/>
          </a:xfrm>
          <a:prstGeom prst="rect">
            <a:avLst/>
          </a:prstGeom>
          <a:noFill/>
        </p:spPr>
        <p:txBody>
          <a:bodyPr wrap="square" rtlCol="0">
            <a:spAutoFit/>
          </a:bodyPr>
          <a:lstStyle/>
          <a:p>
            <a:pPr algn="ctr"/>
            <a:r>
              <a:rPr lang="es-ES" sz="2400" b="1" dirty="0">
                <a:solidFill>
                  <a:srgbClr val="00323A"/>
                </a:solidFill>
                <a:latin typeface="Poppins" panose="00000500000000000000" pitchFamily="2" charset="0"/>
                <a:cs typeface="Poppins" panose="00000500000000000000" pitchFamily="2" charset="0"/>
              </a:rPr>
              <a:t>2</a:t>
            </a:r>
          </a:p>
        </p:txBody>
      </p:sp>
      <p:sp>
        <p:nvSpPr>
          <p:cNvPr id="22" name="CuadroTexto 21">
            <a:extLst>
              <a:ext uri="{FF2B5EF4-FFF2-40B4-BE49-F238E27FC236}">
                <a16:creationId xmlns:a16="http://schemas.microsoft.com/office/drawing/2014/main" id="{194936E4-45E4-522A-5EE7-E3A36928C9A9}"/>
              </a:ext>
            </a:extLst>
          </p:cNvPr>
          <p:cNvSpPr txBox="1"/>
          <p:nvPr/>
        </p:nvSpPr>
        <p:spPr>
          <a:xfrm>
            <a:off x="5779286" y="4395589"/>
            <a:ext cx="295275" cy="461665"/>
          </a:xfrm>
          <a:prstGeom prst="rect">
            <a:avLst/>
          </a:prstGeom>
          <a:noFill/>
        </p:spPr>
        <p:txBody>
          <a:bodyPr wrap="square" rtlCol="0">
            <a:spAutoFit/>
          </a:bodyPr>
          <a:lstStyle/>
          <a:p>
            <a:pPr algn="ctr"/>
            <a:r>
              <a:rPr lang="es-ES" sz="2400" b="1" dirty="0">
                <a:solidFill>
                  <a:srgbClr val="00323A"/>
                </a:solidFill>
                <a:latin typeface="Poppins" panose="00000500000000000000" pitchFamily="2" charset="0"/>
                <a:cs typeface="Poppins" panose="00000500000000000000" pitchFamily="2" charset="0"/>
              </a:rPr>
              <a:t>3</a:t>
            </a:r>
          </a:p>
        </p:txBody>
      </p:sp>
      <p:sp>
        <p:nvSpPr>
          <p:cNvPr id="23" name="CuadroTexto 22">
            <a:extLst>
              <a:ext uri="{FF2B5EF4-FFF2-40B4-BE49-F238E27FC236}">
                <a16:creationId xmlns:a16="http://schemas.microsoft.com/office/drawing/2014/main" id="{50D8076A-1B00-9DA1-5D10-F5E33ECDE25C}"/>
              </a:ext>
            </a:extLst>
          </p:cNvPr>
          <p:cNvSpPr txBox="1"/>
          <p:nvPr/>
        </p:nvSpPr>
        <p:spPr>
          <a:xfrm>
            <a:off x="5776104" y="5433814"/>
            <a:ext cx="295275" cy="461665"/>
          </a:xfrm>
          <a:prstGeom prst="rect">
            <a:avLst/>
          </a:prstGeom>
          <a:noFill/>
        </p:spPr>
        <p:txBody>
          <a:bodyPr wrap="square" rtlCol="0">
            <a:spAutoFit/>
          </a:bodyPr>
          <a:lstStyle/>
          <a:p>
            <a:pPr algn="ctr"/>
            <a:r>
              <a:rPr lang="es-ES" sz="2400" b="1" dirty="0">
                <a:solidFill>
                  <a:srgbClr val="00323A"/>
                </a:solidFill>
                <a:latin typeface="Poppins" panose="00000500000000000000" pitchFamily="2" charset="0"/>
                <a:cs typeface="Poppins" panose="00000500000000000000" pitchFamily="2" charset="0"/>
              </a:rPr>
              <a:t>4</a:t>
            </a:r>
          </a:p>
        </p:txBody>
      </p:sp>
      <p:pic>
        <p:nvPicPr>
          <p:cNvPr id="24" name="Imagen 23">
            <a:extLst>
              <a:ext uri="{FF2B5EF4-FFF2-40B4-BE49-F238E27FC236}">
                <a16:creationId xmlns:a16="http://schemas.microsoft.com/office/drawing/2014/main" id="{A0868847-C520-41D1-942C-8B1CEA73F2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7416" y="5640108"/>
            <a:ext cx="852767" cy="852767"/>
          </a:xfrm>
          <a:prstGeom prst="rect">
            <a:avLst/>
          </a:prstGeom>
        </p:spPr>
      </p:pic>
    </p:spTree>
    <p:extLst>
      <p:ext uri="{BB962C8B-B14F-4D97-AF65-F5344CB8AC3E}">
        <p14:creationId xmlns:p14="http://schemas.microsoft.com/office/powerpoint/2010/main" val="1091969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3C9D99-9ACA-8040-7D09-3FC72190D958}"/>
              </a:ext>
            </a:extLst>
          </p:cNvPr>
          <p:cNvSpPr>
            <a:spLocks noGrp="1"/>
          </p:cNvSpPr>
          <p:nvPr>
            <p:ph type="title"/>
          </p:nvPr>
        </p:nvSpPr>
        <p:spPr/>
        <p:txBody>
          <a:bodyPr/>
          <a:lstStyle/>
          <a:p>
            <a:pPr algn="ctr"/>
            <a:r>
              <a:rPr lang="es-ES" b="1" dirty="0">
                <a:solidFill>
                  <a:srgbClr val="00323A"/>
                </a:solidFill>
                <a:latin typeface="Poppins" panose="00000500000000000000" pitchFamily="2" charset="0"/>
                <a:cs typeface="Poppins" panose="00000500000000000000" pitchFamily="2" charset="0"/>
              </a:rPr>
              <a:t>Próximos pasos</a:t>
            </a:r>
            <a:endParaRPr lang="es-ES" dirty="0"/>
          </a:p>
        </p:txBody>
      </p:sp>
      <p:graphicFrame>
        <p:nvGraphicFramePr>
          <p:cNvPr id="7" name="Marcador de contenido 6">
            <a:extLst>
              <a:ext uri="{FF2B5EF4-FFF2-40B4-BE49-F238E27FC236}">
                <a16:creationId xmlns:a16="http://schemas.microsoft.com/office/drawing/2014/main" id="{78F1E9E7-0901-3BD7-7624-F54D38E283DE}"/>
              </a:ext>
            </a:extLst>
          </p:cNvPr>
          <p:cNvGraphicFramePr>
            <a:graphicFrameLocks noGrp="1"/>
          </p:cNvGraphicFramePr>
          <p:nvPr>
            <p:ph idx="1"/>
            <p:extLst>
              <p:ext uri="{D42A27DB-BD31-4B8C-83A1-F6EECF244321}">
                <p14:modId xmlns:p14="http://schemas.microsoft.com/office/powerpoint/2010/main" val="764168792"/>
              </p:ext>
            </p:extLst>
          </p:nvPr>
        </p:nvGraphicFramePr>
        <p:xfrm>
          <a:off x="4090987" y="1797050"/>
          <a:ext cx="756761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a:extLst>
              <a:ext uri="{FF2B5EF4-FFF2-40B4-BE49-F238E27FC236}">
                <a16:creationId xmlns:a16="http://schemas.microsoft.com/office/drawing/2014/main" id="{EB476C3D-C336-81E9-C13A-AC0026C2AF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27416" y="5640108"/>
            <a:ext cx="852767" cy="852767"/>
          </a:xfrm>
          <a:prstGeom prst="rect">
            <a:avLst/>
          </a:prstGeom>
        </p:spPr>
      </p:pic>
      <p:sp>
        <p:nvSpPr>
          <p:cNvPr id="6" name="Título 1">
            <a:extLst>
              <a:ext uri="{FF2B5EF4-FFF2-40B4-BE49-F238E27FC236}">
                <a16:creationId xmlns:a16="http://schemas.microsoft.com/office/drawing/2014/main" id="{1948A35D-9888-D265-C319-2E50604750BB}"/>
              </a:ext>
            </a:extLst>
          </p:cNvPr>
          <p:cNvSpPr txBox="1">
            <a:spLocks/>
          </p:cNvSpPr>
          <p:nvPr/>
        </p:nvSpPr>
        <p:spPr>
          <a:xfrm>
            <a:off x="5143500" y="365125"/>
            <a:ext cx="62103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ES" dirty="0"/>
          </a:p>
        </p:txBody>
      </p:sp>
      <p:pic>
        <p:nvPicPr>
          <p:cNvPr id="11" name="Imagen 10">
            <a:extLst>
              <a:ext uri="{FF2B5EF4-FFF2-40B4-BE49-F238E27FC236}">
                <a16:creationId xmlns:a16="http://schemas.microsoft.com/office/drawing/2014/main" id="{DD2E60E9-6183-4176-F359-F43482200B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250" y="1835943"/>
            <a:ext cx="6696075" cy="5022057"/>
          </a:xfrm>
          <a:prstGeom prst="rect">
            <a:avLst/>
          </a:prstGeom>
        </p:spPr>
      </p:pic>
    </p:spTree>
    <p:extLst>
      <p:ext uri="{BB962C8B-B14F-4D97-AF65-F5344CB8AC3E}">
        <p14:creationId xmlns:p14="http://schemas.microsoft.com/office/powerpoint/2010/main" val="247829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1ED71-0203-522C-4613-4BDFDD1B9C60}"/>
              </a:ext>
            </a:extLst>
          </p:cNvPr>
          <p:cNvSpPr>
            <a:spLocks noGrp="1"/>
          </p:cNvSpPr>
          <p:nvPr>
            <p:ph type="ctrTitle"/>
          </p:nvPr>
        </p:nvSpPr>
        <p:spPr>
          <a:xfrm>
            <a:off x="1524000" y="314551"/>
            <a:ext cx="9144000" cy="1037771"/>
          </a:xfrm>
        </p:spPr>
        <p:txBody>
          <a:bodyPr>
            <a:normAutofit/>
          </a:bodyPr>
          <a:lstStyle/>
          <a:p>
            <a:r>
              <a:rPr lang="es-ES" sz="4800" b="1" dirty="0">
                <a:solidFill>
                  <a:srgbClr val="00323A"/>
                </a:solidFill>
                <a:latin typeface="Roboto" panose="02000000000000000000" pitchFamily="2" charset="0"/>
                <a:ea typeface="Roboto" panose="02000000000000000000" pitchFamily="2" charset="0"/>
              </a:rPr>
              <a:t>Gracias por vuestra atención.</a:t>
            </a:r>
          </a:p>
        </p:txBody>
      </p:sp>
      <p:pic>
        <p:nvPicPr>
          <p:cNvPr id="5" name="Gráfico 4">
            <a:extLst>
              <a:ext uri="{FF2B5EF4-FFF2-40B4-BE49-F238E27FC236}">
                <a16:creationId xmlns:a16="http://schemas.microsoft.com/office/drawing/2014/main" id="{B18D5B48-B239-EC82-4123-AA08411D6E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8587" y="1837644"/>
            <a:ext cx="4314825" cy="4314825"/>
          </a:xfrm>
          <a:prstGeom prst="rect">
            <a:avLst/>
          </a:prstGeom>
        </p:spPr>
      </p:pic>
    </p:spTree>
    <p:extLst>
      <p:ext uri="{BB962C8B-B14F-4D97-AF65-F5344CB8AC3E}">
        <p14:creationId xmlns:p14="http://schemas.microsoft.com/office/powerpoint/2010/main" val="11007530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1148</Words>
  <Application>Microsoft Office PowerPoint</Application>
  <PresentationFormat>Panorámica</PresentationFormat>
  <Paragraphs>96</Paragraphs>
  <Slides>7</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vt:i4>
      </vt:variant>
    </vt:vector>
  </HeadingPairs>
  <TitlesOfParts>
    <vt:vector size="13" baseType="lpstr">
      <vt:lpstr>Arial</vt:lpstr>
      <vt:lpstr>Calibri</vt:lpstr>
      <vt:lpstr>Calibri Light</vt:lpstr>
      <vt:lpstr>Poppins</vt:lpstr>
      <vt:lpstr>Roboto</vt:lpstr>
      <vt:lpstr>Tema de Office</vt:lpstr>
      <vt:lpstr>Presentación de PowerPoint</vt:lpstr>
      <vt:lpstr>Desafíos Comunes con Apps HelpDesk</vt:lpstr>
      <vt:lpstr>¿Por qué Deskify?</vt:lpstr>
      <vt:lpstr>Arquitectura y tecnologías usadas</vt:lpstr>
      <vt:lpstr>Uso de Deskify</vt:lpstr>
      <vt:lpstr>Próximos pasos</vt:lpstr>
      <vt:lpstr>Gracias por vuestra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Eloy Lozano</dc:creator>
  <cp:lastModifiedBy>Eloy Lozano</cp:lastModifiedBy>
  <cp:revision>12</cp:revision>
  <dcterms:created xsi:type="dcterms:W3CDTF">2025-05-01T17:06:06Z</dcterms:created>
  <dcterms:modified xsi:type="dcterms:W3CDTF">2025-05-01T19:22:37Z</dcterms:modified>
</cp:coreProperties>
</file>